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60" r:id="rId5"/>
    <p:sldId id="264" r:id="rId6"/>
    <p:sldId id="278" r:id="rId7"/>
    <p:sldId id="262" r:id="rId8"/>
    <p:sldId id="265" r:id="rId9"/>
    <p:sldId id="261" r:id="rId10"/>
    <p:sldId id="269" r:id="rId11"/>
    <p:sldId id="263" r:id="rId12"/>
    <p:sldId id="270" r:id="rId13"/>
    <p:sldId id="268" r:id="rId14"/>
    <p:sldId id="272" r:id="rId15"/>
    <p:sldId id="275" r:id="rId16"/>
    <p:sldId id="276" r:id="rId17"/>
    <p:sldId id="273" r:id="rId18"/>
    <p:sldId id="280" r:id="rId19"/>
    <p:sldId id="274" r:id="rId20"/>
    <p:sldId id="279" r:id="rId21"/>
    <p:sldId id="281" r:id="rId22"/>
    <p:sldId id="277" r:id="rId23"/>
    <p:sldId id="267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6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607746-812D-40B5-A3D9-A05E877F66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EB6F10-7962-4758-902F-A8123AFD76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B6F10-7962-4758-902F-A8123AFD76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B6F10-7962-4758-902F-A8123AFD76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B6F10-7962-4758-902F-A8123AFD76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B6F10-7962-4758-902F-A8123AFD76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2FA41-3ADF-4915-BADB-3290802E42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0C631-DDA8-4D73-AC02-C6536E4EEC4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5.jpe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284372" y="3515199"/>
            <a:ext cx="5399228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XX</a:t>
            </a: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en-US" altLang="zh-CN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XXX</a:t>
            </a:r>
            <a:r>
              <a:rPr lang="zh-CN" altLang="en-US" sz="2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公司系统架构师</a:t>
            </a:r>
            <a:endParaRPr lang="zh-CN" altLang="en-US" sz="2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4" name="PA_Titel 1"/>
          <p:cNvSpPr/>
          <p:nvPr>
            <p:custDataLst>
              <p:tags r:id="rId1"/>
            </p:custDataLst>
          </p:nvPr>
        </p:nvSpPr>
        <p:spPr>
          <a:xfrm>
            <a:off x="2444221" y="2073238"/>
            <a:ext cx="7079530" cy="773559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algn="ctr" eaLnBrk="0" hangingPunct="0">
              <a:lnSpc>
                <a:spcPct val="90000"/>
              </a:lnSpc>
            </a:pP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Docker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容器技术架构实践</a:t>
            </a:r>
            <a:endParaRPr lang="en-US" altLang="zh-CN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56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  <p:sp>
        <p:nvSpPr>
          <p:cNvPr id="5" name="任意多边形: 形状 4"/>
          <p:cNvSpPr/>
          <p:nvPr/>
        </p:nvSpPr>
        <p:spPr>
          <a:xfrm>
            <a:off x="3549112" y="0"/>
            <a:ext cx="8656252" cy="6858000"/>
          </a:xfrm>
          <a:custGeom>
            <a:avLst/>
            <a:gdLst>
              <a:gd name="connsiteX0" fmla="*/ 2190884 w 8306133"/>
              <a:gd name="connsiteY0" fmla="*/ 0 h 6858000"/>
              <a:gd name="connsiteX1" fmla="*/ 8306133 w 8306133"/>
              <a:gd name="connsiteY1" fmla="*/ 0 h 6858000"/>
              <a:gd name="connsiteX2" fmla="*/ 8306133 w 8306133"/>
              <a:gd name="connsiteY2" fmla="*/ 6858000 h 6858000"/>
              <a:gd name="connsiteX3" fmla="*/ 0 w 8306133"/>
              <a:gd name="connsiteY3" fmla="*/ 6858000 h 6858000"/>
              <a:gd name="connsiteX4" fmla="*/ 16843 w 8306133"/>
              <a:gd name="connsiteY4" fmla="*/ 6848483 h 6858000"/>
              <a:gd name="connsiteX5" fmla="*/ 1479999 w 8306133"/>
              <a:gd name="connsiteY5" fmla="*/ 5603759 h 6858000"/>
              <a:gd name="connsiteX6" fmla="*/ 2346189 w 8306133"/>
              <a:gd name="connsiteY6" fmla="*/ 2454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06133" h="6858000">
                <a:moveTo>
                  <a:pt x="2190884" y="0"/>
                </a:moveTo>
                <a:lnTo>
                  <a:pt x="8306133" y="0"/>
                </a:lnTo>
                <a:lnTo>
                  <a:pt x="8306133" y="6858000"/>
                </a:lnTo>
                <a:lnTo>
                  <a:pt x="0" y="6858000"/>
                </a:lnTo>
                <a:lnTo>
                  <a:pt x="16843" y="6848483"/>
                </a:lnTo>
                <a:cubicBezTo>
                  <a:pt x="547011" y="6533968"/>
                  <a:pt x="1045787" y="6117015"/>
                  <a:pt x="1479999" y="5603759"/>
                </a:cubicBezTo>
                <a:cubicBezTo>
                  <a:pt x="2891190" y="3935677"/>
                  <a:pt x="3186241" y="1763624"/>
                  <a:pt x="2346189" y="245433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/>
        </p:nvGrpSpPr>
        <p:grpSpPr>
          <a:xfrm>
            <a:off x="7996617" y="487897"/>
            <a:ext cx="2061274" cy="877162"/>
            <a:chOff x="7020732" y="1704486"/>
            <a:chExt cx="2061274" cy="877162"/>
          </a:xfrm>
        </p:grpSpPr>
        <p:sp>
          <p:nvSpPr>
            <p:cNvPr id="70" name="文本框 69"/>
            <p:cNvSpPr txBox="1"/>
            <p:nvPr/>
          </p:nvSpPr>
          <p:spPr>
            <a:xfrm>
              <a:off x="7020732" y="1704486"/>
              <a:ext cx="10538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FF8B0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b="1" dirty="0">
                <a:solidFill>
                  <a:srgbClr val="FF8B0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7067227" y="2243094"/>
              <a:ext cx="20147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127188" y="1551480"/>
            <a:ext cx="4174633" cy="4753941"/>
            <a:chOff x="7127188" y="1551480"/>
            <a:chExt cx="4174633" cy="4753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7127188" y="1551480"/>
              <a:ext cx="4174633" cy="544165"/>
              <a:chOff x="6994689" y="2750534"/>
              <a:chExt cx="4174633" cy="584775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9" name="文本框 98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100" name="直接连接符 99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8" name="文本框 97"/>
              <p:cNvSpPr txBox="1"/>
              <p:nvPr/>
            </p:nvSpPr>
            <p:spPr>
              <a:xfrm>
                <a:off x="7864118" y="2812089"/>
                <a:ext cx="2365396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是什么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7127188" y="2385314"/>
              <a:ext cx="4174633" cy="544165"/>
              <a:chOff x="6994689" y="2750534"/>
              <a:chExt cx="4174633" cy="584775"/>
            </a:xfrm>
          </p:grpSpPr>
          <p:grpSp>
            <p:nvGrpSpPr>
              <p:cNvPr id="93" name="组合 92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5" name="文本框 94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96" name="直接连接符 95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文本框 93"/>
              <p:cNvSpPr txBox="1"/>
              <p:nvPr/>
            </p:nvSpPr>
            <p:spPr>
              <a:xfrm>
                <a:off x="7864118" y="2812089"/>
                <a:ext cx="2365396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可以做什么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7127188" y="3219147"/>
              <a:ext cx="4174633" cy="544165"/>
              <a:chOff x="6994689" y="2750534"/>
              <a:chExt cx="4174633" cy="584775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1" name="文本框 90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92" name="直接连接符 91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0" name="文本框 89"/>
              <p:cNvSpPr txBox="1"/>
              <p:nvPr/>
            </p:nvSpPr>
            <p:spPr>
              <a:xfrm>
                <a:off x="7864118" y="2812088"/>
                <a:ext cx="3305204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的工作原理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7127188" y="4052978"/>
              <a:ext cx="4174633" cy="544165"/>
              <a:chOff x="6994689" y="2750534"/>
              <a:chExt cx="4174633" cy="584775"/>
            </a:xfrm>
          </p:grpSpPr>
          <p:grpSp>
            <p:nvGrpSpPr>
              <p:cNvPr id="85" name="组合 84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87" name="文本框 86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04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88" name="直接连接符 87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文本框 85"/>
              <p:cNvSpPr txBox="1"/>
              <p:nvPr/>
            </p:nvSpPr>
            <p:spPr>
              <a:xfrm>
                <a:off x="7864118" y="2812089"/>
                <a:ext cx="2963990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为何使用</a:t>
                </a:r>
                <a:r>
                  <a:rPr lang="en-US" altLang="zh-CN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endPara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7127188" y="4886813"/>
              <a:ext cx="4174633" cy="544165"/>
              <a:chOff x="6994689" y="2750534"/>
              <a:chExt cx="4174633" cy="584775"/>
            </a:xfrm>
          </p:grpSpPr>
          <p:grpSp>
            <p:nvGrpSpPr>
              <p:cNvPr id="81" name="组合 80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83" name="文本框 82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05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84" name="直接连接符 83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文本框 81"/>
              <p:cNvSpPr txBox="1"/>
              <p:nvPr/>
            </p:nvSpPr>
            <p:spPr>
              <a:xfrm>
                <a:off x="7864118" y="2812089"/>
                <a:ext cx="33052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的使用方法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7127188" y="5720646"/>
              <a:ext cx="4174633" cy="584775"/>
              <a:chOff x="7127188" y="5720646"/>
              <a:chExt cx="4174633" cy="584775"/>
            </a:xfrm>
          </p:grpSpPr>
          <p:sp>
            <p:nvSpPr>
              <p:cNvPr id="79" name="文本框 78"/>
              <p:cNvSpPr txBox="1"/>
              <p:nvPr/>
            </p:nvSpPr>
            <p:spPr>
              <a:xfrm>
                <a:off x="7127188" y="5720646"/>
                <a:ext cx="86942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06</a:t>
                </a:r>
                <a:endParaRPr lang="zh-CN" altLang="en-US" sz="3200" i="1" dirty="0">
                  <a:solidFill>
                    <a:srgbClr val="17169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7996617" y="5777927"/>
                <a:ext cx="33052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将现有的服务容器化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7623208" y="0"/>
            <a:ext cx="4568791" cy="150154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02590" y="1744643"/>
            <a:ext cx="3065206" cy="775416"/>
          </a:xfrm>
        </p:spPr>
        <p:txBody>
          <a:bodyPr>
            <a:normAutofit/>
          </a:bodyPr>
          <a:lstStyle/>
          <a:p>
            <a:r>
              <a:rPr lang="zh-CN" altLang="en-US" sz="2800" b="1" dirty="0"/>
              <a:t>为何使用</a:t>
            </a:r>
            <a:r>
              <a:rPr lang="en-US" altLang="zh-CN" sz="2800" b="1" dirty="0"/>
              <a:t>Docker</a:t>
            </a:r>
            <a:endParaRPr lang="zh-CN" altLang="en-US" sz="2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14098" y="2887509"/>
            <a:ext cx="3065206" cy="2805369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轻量级运行</a:t>
            </a:r>
            <a:endParaRPr lang="en-US" altLang="zh-CN" sz="2000" dirty="0"/>
          </a:p>
          <a:p>
            <a:r>
              <a:rPr lang="zh-CN" altLang="en-US" sz="2000" dirty="0"/>
              <a:t>自动化运维</a:t>
            </a:r>
            <a:endParaRPr lang="en-US" altLang="zh-CN" sz="2000" dirty="0"/>
          </a:p>
          <a:p>
            <a:r>
              <a:rPr lang="zh-CN" altLang="en-US" sz="2000" dirty="0"/>
              <a:t>持续发布</a:t>
            </a:r>
            <a:endParaRPr lang="en-US" altLang="zh-CN" sz="2000" dirty="0"/>
          </a:p>
          <a:p>
            <a:r>
              <a:rPr lang="zh-CN" altLang="en-US" sz="2000" dirty="0"/>
              <a:t>故障冗余</a:t>
            </a:r>
            <a:endParaRPr lang="en-US" altLang="zh-CN" sz="2000" dirty="0"/>
          </a:p>
          <a:p>
            <a:r>
              <a:rPr lang="zh-CN" altLang="en-US" sz="2000" dirty="0"/>
              <a:t>业务解耦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54" y="855152"/>
            <a:ext cx="7003286" cy="5257953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7225765" y="975202"/>
            <a:ext cx="769257" cy="801939"/>
            <a:chOff x="5711371" y="649489"/>
            <a:chExt cx="769257" cy="801939"/>
          </a:xfrm>
        </p:grpSpPr>
        <p:sp>
          <p:nvSpPr>
            <p:cNvPr id="6" name="椭圆 5"/>
            <p:cNvSpPr/>
            <p:nvPr/>
          </p:nvSpPr>
          <p:spPr>
            <a:xfrm>
              <a:off x="5711371" y="682171"/>
              <a:ext cx="769257" cy="769257"/>
            </a:xfrm>
            <a:prstGeom prst="ellipse">
              <a:avLst/>
            </a:prstGeom>
            <a:solidFill>
              <a:srgbClr val="FF66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846492" y="649489"/>
              <a:ext cx="54428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</a:rPr>
                <a:t>4</a:t>
              </a:r>
              <a:endParaRPr lang="zh-CN" altLang="en-US" sz="4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532794" y="451982"/>
            <a:ext cx="2749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容器 </a:t>
            </a:r>
            <a:r>
              <a:rPr lang="en-US" altLang="zh-CN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VS </a:t>
            </a: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虚拟机</a:t>
            </a:r>
            <a:endParaRPr lang="zh-CN" altLang="en-US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  <p:sp>
        <p:nvSpPr>
          <p:cNvPr id="5" name="任意多边形: 形状 4"/>
          <p:cNvSpPr/>
          <p:nvPr/>
        </p:nvSpPr>
        <p:spPr>
          <a:xfrm>
            <a:off x="3549112" y="0"/>
            <a:ext cx="8656252" cy="6858000"/>
          </a:xfrm>
          <a:custGeom>
            <a:avLst/>
            <a:gdLst>
              <a:gd name="connsiteX0" fmla="*/ 2190884 w 8306133"/>
              <a:gd name="connsiteY0" fmla="*/ 0 h 6858000"/>
              <a:gd name="connsiteX1" fmla="*/ 8306133 w 8306133"/>
              <a:gd name="connsiteY1" fmla="*/ 0 h 6858000"/>
              <a:gd name="connsiteX2" fmla="*/ 8306133 w 8306133"/>
              <a:gd name="connsiteY2" fmla="*/ 6858000 h 6858000"/>
              <a:gd name="connsiteX3" fmla="*/ 0 w 8306133"/>
              <a:gd name="connsiteY3" fmla="*/ 6858000 h 6858000"/>
              <a:gd name="connsiteX4" fmla="*/ 16843 w 8306133"/>
              <a:gd name="connsiteY4" fmla="*/ 6848483 h 6858000"/>
              <a:gd name="connsiteX5" fmla="*/ 1479999 w 8306133"/>
              <a:gd name="connsiteY5" fmla="*/ 5603759 h 6858000"/>
              <a:gd name="connsiteX6" fmla="*/ 2346189 w 8306133"/>
              <a:gd name="connsiteY6" fmla="*/ 2454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06133" h="6858000">
                <a:moveTo>
                  <a:pt x="2190884" y="0"/>
                </a:moveTo>
                <a:lnTo>
                  <a:pt x="8306133" y="0"/>
                </a:lnTo>
                <a:lnTo>
                  <a:pt x="8306133" y="6858000"/>
                </a:lnTo>
                <a:lnTo>
                  <a:pt x="0" y="6858000"/>
                </a:lnTo>
                <a:lnTo>
                  <a:pt x="16843" y="6848483"/>
                </a:lnTo>
                <a:cubicBezTo>
                  <a:pt x="547011" y="6533968"/>
                  <a:pt x="1045787" y="6117015"/>
                  <a:pt x="1479999" y="5603759"/>
                </a:cubicBezTo>
                <a:cubicBezTo>
                  <a:pt x="2891190" y="3935677"/>
                  <a:pt x="3186241" y="1763624"/>
                  <a:pt x="2346189" y="245433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/>
        </p:nvGrpSpPr>
        <p:grpSpPr>
          <a:xfrm>
            <a:off x="7996617" y="487897"/>
            <a:ext cx="2061274" cy="877162"/>
            <a:chOff x="7020732" y="1704486"/>
            <a:chExt cx="2061274" cy="877162"/>
          </a:xfrm>
        </p:grpSpPr>
        <p:sp>
          <p:nvSpPr>
            <p:cNvPr id="70" name="文本框 69"/>
            <p:cNvSpPr txBox="1"/>
            <p:nvPr/>
          </p:nvSpPr>
          <p:spPr>
            <a:xfrm>
              <a:off x="7020732" y="1704486"/>
              <a:ext cx="10538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FF8B0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b="1" dirty="0">
                <a:solidFill>
                  <a:srgbClr val="FF8B0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7067227" y="2243094"/>
              <a:ext cx="20147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127188" y="1551480"/>
            <a:ext cx="4174633" cy="4753941"/>
            <a:chOff x="7127188" y="1551480"/>
            <a:chExt cx="4174633" cy="4753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7127188" y="1551480"/>
              <a:ext cx="4174633" cy="544165"/>
              <a:chOff x="6994689" y="2750534"/>
              <a:chExt cx="4174633" cy="584775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9" name="文本框 98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100" name="直接连接符 99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8" name="文本框 97"/>
              <p:cNvSpPr txBox="1"/>
              <p:nvPr/>
            </p:nvSpPr>
            <p:spPr>
              <a:xfrm>
                <a:off x="7864118" y="2812089"/>
                <a:ext cx="2365396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是什么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7127188" y="2385314"/>
              <a:ext cx="4174633" cy="544165"/>
              <a:chOff x="6994689" y="2750534"/>
              <a:chExt cx="4174633" cy="584775"/>
            </a:xfrm>
          </p:grpSpPr>
          <p:grpSp>
            <p:nvGrpSpPr>
              <p:cNvPr id="93" name="组合 92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5" name="文本框 94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96" name="直接连接符 95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文本框 93"/>
              <p:cNvSpPr txBox="1"/>
              <p:nvPr/>
            </p:nvSpPr>
            <p:spPr>
              <a:xfrm>
                <a:off x="7864118" y="2812089"/>
                <a:ext cx="2365396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可以做什么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7127188" y="3219147"/>
              <a:ext cx="4174633" cy="544165"/>
              <a:chOff x="6994689" y="2750534"/>
              <a:chExt cx="4174633" cy="584775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1" name="文本框 90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92" name="直接连接符 91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0" name="文本框 89"/>
              <p:cNvSpPr txBox="1"/>
              <p:nvPr/>
            </p:nvSpPr>
            <p:spPr>
              <a:xfrm>
                <a:off x="7864118" y="2812088"/>
                <a:ext cx="3305204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的工作原理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7127188" y="4052978"/>
              <a:ext cx="4174633" cy="544165"/>
              <a:chOff x="6994689" y="2750534"/>
              <a:chExt cx="4174633" cy="584775"/>
            </a:xfrm>
          </p:grpSpPr>
          <p:grpSp>
            <p:nvGrpSpPr>
              <p:cNvPr id="85" name="组合 84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87" name="文本框 86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04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88" name="直接连接符 87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文本框 85"/>
              <p:cNvSpPr txBox="1"/>
              <p:nvPr/>
            </p:nvSpPr>
            <p:spPr>
              <a:xfrm>
                <a:off x="7864118" y="2812089"/>
                <a:ext cx="296399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为何使用</a:t>
                </a:r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7127188" y="4886813"/>
              <a:ext cx="4174633" cy="544165"/>
              <a:chOff x="6994689" y="2750534"/>
              <a:chExt cx="4174633" cy="584775"/>
            </a:xfrm>
          </p:grpSpPr>
          <p:grpSp>
            <p:nvGrpSpPr>
              <p:cNvPr id="81" name="组合 80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83" name="文本框 82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05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84" name="直接连接符 83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文本框 81"/>
              <p:cNvSpPr txBox="1"/>
              <p:nvPr/>
            </p:nvSpPr>
            <p:spPr>
              <a:xfrm>
                <a:off x="7864118" y="2812089"/>
                <a:ext cx="3305204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的用法</a:t>
                </a:r>
                <a:endPara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7127188" y="5720646"/>
              <a:ext cx="4174633" cy="584775"/>
              <a:chOff x="7127188" y="5720646"/>
              <a:chExt cx="4174633" cy="584775"/>
            </a:xfrm>
          </p:grpSpPr>
          <p:sp>
            <p:nvSpPr>
              <p:cNvPr id="79" name="文本框 78"/>
              <p:cNvSpPr txBox="1"/>
              <p:nvPr/>
            </p:nvSpPr>
            <p:spPr>
              <a:xfrm>
                <a:off x="7127188" y="5720646"/>
                <a:ext cx="86942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06</a:t>
                </a:r>
                <a:endParaRPr lang="zh-CN" altLang="en-US" sz="3200" i="1" dirty="0">
                  <a:solidFill>
                    <a:srgbClr val="17169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7996617" y="5777927"/>
                <a:ext cx="33052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将现有的服务容器化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-8986"/>
            <a:ext cx="4071485" cy="127952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3686856" y="880989"/>
            <a:ext cx="769257" cy="801939"/>
            <a:chOff x="5711371" y="649489"/>
            <a:chExt cx="769257" cy="801939"/>
          </a:xfrm>
        </p:grpSpPr>
        <p:sp>
          <p:nvSpPr>
            <p:cNvPr id="3" name="椭圆 2"/>
            <p:cNvSpPr/>
            <p:nvPr/>
          </p:nvSpPr>
          <p:spPr>
            <a:xfrm>
              <a:off x="5711371" y="682171"/>
              <a:ext cx="769257" cy="769257"/>
            </a:xfrm>
            <a:prstGeom prst="ellipse">
              <a:avLst/>
            </a:prstGeom>
            <a:solidFill>
              <a:srgbClr val="FF66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846492" y="649489"/>
              <a:ext cx="54428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</a:rPr>
                <a:t>5</a:t>
              </a:r>
              <a:endParaRPr lang="zh-CN" altLang="en-US" sz="4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65420"/>
            <a:ext cx="12192000" cy="4086102"/>
          </a:xfrm>
          <a:prstGeom prst="rect">
            <a:avLst/>
          </a:prstGeom>
        </p:spPr>
      </p:pic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471073" y="1488285"/>
            <a:ext cx="2427909" cy="657430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Docker</a:t>
            </a:r>
            <a:r>
              <a:rPr lang="zh-CN" altLang="en-US" sz="2800" b="1" dirty="0"/>
              <a:t>的用法</a:t>
            </a:r>
            <a:endParaRPr lang="zh-CN" altLang="en-US" sz="28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1001026" y="357769"/>
            <a:ext cx="20694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容器即服务</a:t>
            </a:r>
            <a:endParaRPr lang="zh-CN" altLang="en-US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746" y="468321"/>
            <a:ext cx="7542857" cy="60761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1256" y="468321"/>
            <a:ext cx="1914832" cy="588603"/>
          </a:xfrm>
        </p:spPr>
        <p:txBody>
          <a:bodyPr>
            <a:normAutofit/>
          </a:bodyPr>
          <a:lstStyle/>
          <a:p>
            <a:r>
              <a:rPr lang="zh-CN" altLang="en-US" sz="2800" b="1" dirty="0"/>
              <a:t>单机运行</a:t>
            </a:r>
            <a:endParaRPr lang="zh-CN" alt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664" y="1323566"/>
            <a:ext cx="10414155" cy="5436112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98650" y="434548"/>
            <a:ext cx="2219632" cy="657430"/>
          </a:xfrm>
        </p:spPr>
        <p:txBody>
          <a:bodyPr>
            <a:normAutofit/>
          </a:bodyPr>
          <a:lstStyle/>
          <a:p>
            <a:r>
              <a:rPr lang="zh-CN" altLang="en-US" sz="2800" b="1" dirty="0"/>
              <a:t>机架式集群</a:t>
            </a:r>
            <a:endParaRPr lang="zh-CN" alt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8692" y="490935"/>
            <a:ext cx="2763982" cy="595456"/>
          </a:xfrm>
        </p:spPr>
        <p:txBody>
          <a:bodyPr>
            <a:normAutofit/>
          </a:bodyPr>
          <a:lstStyle/>
          <a:p>
            <a:r>
              <a:rPr lang="zh-CN" altLang="en-US" sz="2800" b="1" dirty="0"/>
              <a:t>分布式容器集群</a:t>
            </a:r>
            <a:endParaRPr lang="zh-CN" altLang="en-US" sz="28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7349"/>
            <a:ext cx="10515600" cy="46742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  <p:sp>
        <p:nvSpPr>
          <p:cNvPr id="5" name="任意多边形: 形状 4"/>
          <p:cNvSpPr/>
          <p:nvPr/>
        </p:nvSpPr>
        <p:spPr>
          <a:xfrm>
            <a:off x="3549112" y="0"/>
            <a:ext cx="8656252" cy="6858000"/>
          </a:xfrm>
          <a:custGeom>
            <a:avLst/>
            <a:gdLst>
              <a:gd name="connsiteX0" fmla="*/ 2190884 w 8306133"/>
              <a:gd name="connsiteY0" fmla="*/ 0 h 6858000"/>
              <a:gd name="connsiteX1" fmla="*/ 8306133 w 8306133"/>
              <a:gd name="connsiteY1" fmla="*/ 0 h 6858000"/>
              <a:gd name="connsiteX2" fmla="*/ 8306133 w 8306133"/>
              <a:gd name="connsiteY2" fmla="*/ 6858000 h 6858000"/>
              <a:gd name="connsiteX3" fmla="*/ 0 w 8306133"/>
              <a:gd name="connsiteY3" fmla="*/ 6858000 h 6858000"/>
              <a:gd name="connsiteX4" fmla="*/ 16843 w 8306133"/>
              <a:gd name="connsiteY4" fmla="*/ 6848483 h 6858000"/>
              <a:gd name="connsiteX5" fmla="*/ 1479999 w 8306133"/>
              <a:gd name="connsiteY5" fmla="*/ 5603759 h 6858000"/>
              <a:gd name="connsiteX6" fmla="*/ 2346189 w 8306133"/>
              <a:gd name="connsiteY6" fmla="*/ 2454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06133" h="6858000">
                <a:moveTo>
                  <a:pt x="2190884" y="0"/>
                </a:moveTo>
                <a:lnTo>
                  <a:pt x="8306133" y="0"/>
                </a:lnTo>
                <a:lnTo>
                  <a:pt x="8306133" y="6858000"/>
                </a:lnTo>
                <a:lnTo>
                  <a:pt x="0" y="6858000"/>
                </a:lnTo>
                <a:lnTo>
                  <a:pt x="16843" y="6848483"/>
                </a:lnTo>
                <a:cubicBezTo>
                  <a:pt x="547011" y="6533968"/>
                  <a:pt x="1045787" y="6117015"/>
                  <a:pt x="1479999" y="5603759"/>
                </a:cubicBezTo>
                <a:cubicBezTo>
                  <a:pt x="2891190" y="3935677"/>
                  <a:pt x="3186241" y="1763624"/>
                  <a:pt x="2346189" y="245433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/>
        </p:nvGrpSpPr>
        <p:grpSpPr>
          <a:xfrm>
            <a:off x="7996617" y="487897"/>
            <a:ext cx="2061274" cy="877162"/>
            <a:chOff x="7020732" y="1704486"/>
            <a:chExt cx="2061274" cy="877162"/>
          </a:xfrm>
        </p:grpSpPr>
        <p:sp>
          <p:nvSpPr>
            <p:cNvPr id="70" name="文本框 69"/>
            <p:cNvSpPr txBox="1"/>
            <p:nvPr/>
          </p:nvSpPr>
          <p:spPr>
            <a:xfrm>
              <a:off x="7020732" y="1704486"/>
              <a:ext cx="10538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FF8B0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b="1" dirty="0">
                <a:solidFill>
                  <a:srgbClr val="FF8B0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7067227" y="2243094"/>
              <a:ext cx="20147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127188" y="1551480"/>
            <a:ext cx="4174633" cy="4753941"/>
            <a:chOff x="7127188" y="1551480"/>
            <a:chExt cx="4174633" cy="4753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7127188" y="1551480"/>
              <a:ext cx="4174633" cy="544165"/>
              <a:chOff x="6994689" y="2750534"/>
              <a:chExt cx="4174633" cy="584775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9" name="文本框 98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100" name="直接连接符 99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8" name="文本框 97"/>
              <p:cNvSpPr txBox="1"/>
              <p:nvPr/>
            </p:nvSpPr>
            <p:spPr>
              <a:xfrm>
                <a:off x="7864118" y="2812089"/>
                <a:ext cx="2365396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是什么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7127188" y="2385314"/>
              <a:ext cx="4174633" cy="544165"/>
              <a:chOff x="6994689" y="2750534"/>
              <a:chExt cx="4174633" cy="584775"/>
            </a:xfrm>
          </p:grpSpPr>
          <p:grpSp>
            <p:nvGrpSpPr>
              <p:cNvPr id="93" name="组合 92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5" name="文本框 94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96" name="直接连接符 95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文本框 93"/>
              <p:cNvSpPr txBox="1"/>
              <p:nvPr/>
            </p:nvSpPr>
            <p:spPr>
              <a:xfrm>
                <a:off x="7864118" y="2812089"/>
                <a:ext cx="2365396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可以做什么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7127188" y="3219147"/>
              <a:ext cx="4174633" cy="544165"/>
              <a:chOff x="6994689" y="2750534"/>
              <a:chExt cx="4174633" cy="584775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1" name="文本框 90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92" name="直接连接符 91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0" name="文本框 89"/>
              <p:cNvSpPr txBox="1"/>
              <p:nvPr/>
            </p:nvSpPr>
            <p:spPr>
              <a:xfrm>
                <a:off x="7864118" y="2812088"/>
                <a:ext cx="3305204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的工作原理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7127188" y="4052978"/>
              <a:ext cx="4174633" cy="544165"/>
              <a:chOff x="6994689" y="2750534"/>
              <a:chExt cx="4174633" cy="584775"/>
            </a:xfrm>
          </p:grpSpPr>
          <p:grpSp>
            <p:nvGrpSpPr>
              <p:cNvPr id="85" name="组合 84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87" name="文本框 86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04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88" name="直接连接符 87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文本框 85"/>
              <p:cNvSpPr txBox="1"/>
              <p:nvPr/>
            </p:nvSpPr>
            <p:spPr>
              <a:xfrm>
                <a:off x="7864118" y="2812089"/>
                <a:ext cx="296399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为何使用</a:t>
                </a:r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7127188" y="4886813"/>
              <a:ext cx="4174633" cy="544165"/>
              <a:chOff x="6994689" y="2750534"/>
              <a:chExt cx="4174633" cy="584775"/>
            </a:xfrm>
          </p:grpSpPr>
          <p:grpSp>
            <p:nvGrpSpPr>
              <p:cNvPr id="81" name="组合 80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83" name="文本框 82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05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84" name="直接连接符 83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文本框 81"/>
              <p:cNvSpPr txBox="1"/>
              <p:nvPr/>
            </p:nvSpPr>
            <p:spPr>
              <a:xfrm>
                <a:off x="7864118" y="2812089"/>
                <a:ext cx="3305204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的使用方法</a:t>
                </a:r>
                <a:endParaRPr lang="zh-CN" altLang="en-US" sz="20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7127188" y="5720646"/>
              <a:ext cx="4174633" cy="584775"/>
              <a:chOff x="7127188" y="5720646"/>
              <a:chExt cx="4174633" cy="584775"/>
            </a:xfrm>
          </p:grpSpPr>
          <p:sp>
            <p:nvSpPr>
              <p:cNvPr id="79" name="文本框 78"/>
              <p:cNvSpPr txBox="1"/>
              <p:nvPr/>
            </p:nvSpPr>
            <p:spPr>
              <a:xfrm>
                <a:off x="7127188" y="5720646"/>
                <a:ext cx="86942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06</a:t>
                </a:r>
                <a:endParaRPr lang="zh-CN" altLang="en-US" sz="3200" i="1" dirty="0">
                  <a:solidFill>
                    <a:srgbClr val="17169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7996617" y="5777927"/>
                <a:ext cx="33052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将现有的服务容器化</a:t>
                </a:r>
                <a:endPara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445" y="1058778"/>
            <a:ext cx="8895832" cy="551848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1" y="-8986"/>
            <a:ext cx="4562375" cy="12506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149200" y="787896"/>
            <a:ext cx="769257" cy="801939"/>
            <a:chOff x="5711371" y="649489"/>
            <a:chExt cx="769257" cy="801939"/>
          </a:xfrm>
        </p:grpSpPr>
        <p:sp>
          <p:nvSpPr>
            <p:cNvPr id="4" name="椭圆 3"/>
            <p:cNvSpPr/>
            <p:nvPr/>
          </p:nvSpPr>
          <p:spPr>
            <a:xfrm>
              <a:off x="5711371" y="682171"/>
              <a:ext cx="769257" cy="769257"/>
            </a:xfrm>
            <a:prstGeom prst="ellipse">
              <a:avLst/>
            </a:prstGeom>
            <a:solidFill>
              <a:srgbClr val="FF66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846492" y="649489"/>
              <a:ext cx="54428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</a:rPr>
                <a:t>6</a:t>
              </a:r>
              <a:endParaRPr lang="zh-CN" altLang="en-US" sz="4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728583" y="1589835"/>
            <a:ext cx="3487994" cy="598436"/>
          </a:xfrm>
        </p:spPr>
        <p:txBody>
          <a:bodyPr>
            <a:normAutofit/>
          </a:bodyPr>
          <a:lstStyle/>
          <a:p>
            <a:r>
              <a:rPr lang="zh-CN" altLang="en-US" sz="2800" b="1" dirty="0"/>
              <a:t>将现有的服务容器化</a:t>
            </a:r>
            <a:endParaRPr lang="zh-CN" altLang="en-US" sz="28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1293165" y="361470"/>
            <a:ext cx="1976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微服务设计</a:t>
            </a:r>
            <a:endParaRPr lang="zh-CN" altLang="en-US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722" y="1793240"/>
            <a:ext cx="8808278" cy="506476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01256" y="614507"/>
            <a:ext cx="2847109" cy="503093"/>
          </a:xfrm>
        </p:spPr>
        <p:txBody>
          <a:bodyPr>
            <a:normAutofit/>
          </a:bodyPr>
          <a:lstStyle/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批量管理容器应用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91128" y="1793240"/>
            <a:ext cx="203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云帮：一款基于容器技术的应用管理平台。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2246"/>
          </a:xfrm>
          <a:prstGeom prst="rect">
            <a:avLst/>
          </a:prstGeom>
        </p:spPr>
      </p:pic>
      <p:sp>
        <p:nvSpPr>
          <p:cNvPr id="36" name="任意多边形: 形状 35"/>
          <p:cNvSpPr/>
          <p:nvPr/>
        </p:nvSpPr>
        <p:spPr>
          <a:xfrm>
            <a:off x="3549112" y="0"/>
            <a:ext cx="8656252" cy="6858000"/>
          </a:xfrm>
          <a:custGeom>
            <a:avLst/>
            <a:gdLst>
              <a:gd name="connsiteX0" fmla="*/ 2190884 w 8306133"/>
              <a:gd name="connsiteY0" fmla="*/ 0 h 6858000"/>
              <a:gd name="connsiteX1" fmla="*/ 8306133 w 8306133"/>
              <a:gd name="connsiteY1" fmla="*/ 0 h 6858000"/>
              <a:gd name="connsiteX2" fmla="*/ 8306133 w 8306133"/>
              <a:gd name="connsiteY2" fmla="*/ 6858000 h 6858000"/>
              <a:gd name="connsiteX3" fmla="*/ 0 w 8306133"/>
              <a:gd name="connsiteY3" fmla="*/ 6858000 h 6858000"/>
              <a:gd name="connsiteX4" fmla="*/ 16843 w 8306133"/>
              <a:gd name="connsiteY4" fmla="*/ 6848483 h 6858000"/>
              <a:gd name="connsiteX5" fmla="*/ 1479999 w 8306133"/>
              <a:gd name="connsiteY5" fmla="*/ 5603759 h 6858000"/>
              <a:gd name="connsiteX6" fmla="*/ 2346189 w 8306133"/>
              <a:gd name="connsiteY6" fmla="*/ 2454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06133" h="6858000">
                <a:moveTo>
                  <a:pt x="2190884" y="0"/>
                </a:moveTo>
                <a:lnTo>
                  <a:pt x="8306133" y="0"/>
                </a:lnTo>
                <a:lnTo>
                  <a:pt x="8306133" y="6858000"/>
                </a:lnTo>
                <a:lnTo>
                  <a:pt x="0" y="6858000"/>
                </a:lnTo>
                <a:lnTo>
                  <a:pt x="16843" y="6848483"/>
                </a:lnTo>
                <a:cubicBezTo>
                  <a:pt x="547011" y="6533968"/>
                  <a:pt x="1045787" y="6117015"/>
                  <a:pt x="1479999" y="5603759"/>
                </a:cubicBezTo>
                <a:cubicBezTo>
                  <a:pt x="2891190" y="3935677"/>
                  <a:pt x="3186241" y="1763624"/>
                  <a:pt x="2346189" y="245433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7996617" y="487897"/>
            <a:ext cx="2061274" cy="877162"/>
            <a:chOff x="7020732" y="1704486"/>
            <a:chExt cx="2061274" cy="877162"/>
          </a:xfrm>
        </p:grpSpPr>
        <p:sp>
          <p:nvSpPr>
            <p:cNvPr id="6" name="文本框 5"/>
            <p:cNvSpPr txBox="1"/>
            <p:nvPr/>
          </p:nvSpPr>
          <p:spPr>
            <a:xfrm>
              <a:off x="7020732" y="1704486"/>
              <a:ext cx="10538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FF8B0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b="1" dirty="0">
                <a:solidFill>
                  <a:srgbClr val="FF8B0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067227" y="2243094"/>
              <a:ext cx="20147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127188" y="1551480"/>
            <a:ext cx="4174633" cy="4753941"/>
            <a:chOff x="7127188" y="1551480"/>
            <a:chExt cx="4174633" cy="4753941"/>
          </a:xfrm>
        </p:grpSpPr>
        <p:grpSp>
          <p:nvGrpSpPr>
            <p:cNvPr id="15" name="组合 14"/>
            <p:cNvGrpSpPr/>
            <p:nvPr/>
          </p:nvGrpSpPr>
          <p:grpSpPr>
            <a:xfrm>
              <a:off x="7127188" y="1551480"/>
              <a:ext cx="4174633" cy="544165"/>
              <a:chOff x="6994689" y="2750534"/>
              <a:chExt cx="4174633" cy="584775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10" name="文本框 9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12" name="直接连接符 11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" name="文本框 13"/>
              <p:cNvSpPr txBox="1"/>
              <p:nvPr/>
            </p:nvSpPr>
            <p:spPr>
              <a:xfrm>
                <a:off x="7864118" y="2812089"/>
                <a:ext cx="23653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是什么</a:t>
                </a:r>
                <a:endPara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7127188" y="2385314"/>
              <a:ext cx="4174633" cy="544165"/>
              <a:chOff x="6994689" y="2750534"/>
              <a:chExt cx="4174633" cy="584775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19" name="文本框 18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20" name="直接连接符 19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文本框 17"/>
              <p:cNvSpPr txBox="1"/>
              <p:nvPr/>
            </p:nvSpPr>
            <p:spPr>
              <a:xfrm>
                <a:off x="7864118" y="2812089"/>
                <a:ext cx="23653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可以做什么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7127188" y="3219147"/>
              <a:ext cx="4174633" cy="544165"/>
              <a:chOff x="6994689" y="2750534"/>
              <a:chExt cx="4174633" cy="584775"/>
            </a:xfrm>
          </p:grpSpPr>
          <p:grpSp>
            <p:nvGrpSpPr>
              <p:cNvPr id="22" name="组合 21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24" name="文本框 23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25" name="直接连接符 24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" name="文本框 22"/>
              <p:cNvSpPr txBox="1"/>
              <p:nvPr/>
            </p:nvSpPr>
            <p:spPr>
              <a:xfrm>
                <a:off x="7864118" y="2812088"/>
                <a:ext cx="3305204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的工作原理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7127188" y="4052978"/>
              <a:ext cx="4174633" cy="544165"/>
              <a:chOff x="6994689" y="2750534"/>
              <a:chExt cx="4174633" cy="584775"/>
            </a:xfrm>
          </p:grpSpPr>
          <p:grpSp>
            <p:nvGrpSpPr>
              <p:cNvPr id="27" name="组合 26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29" name="文本框 28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04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30" name="直接连接符 29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" name="文本框 27"/>
              <p:cNvSpPr txBox="1"/>
              <p:nvPr/>
            </p:nvSpPr>
            <p:spPr>
              <a:xfrm>
                <a:off x="7864118" y="2812089"/>
                <a:ext cx="296399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为何使用</a:t>
                </a:r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7127188" y="4886813"/>
              <a:ext cx="4174633" cy="544165"/>
              <a:chOff x="6994689" y="2750534"/>
              <a:chExt cx="4174633" cy="584775"/>
            </a:xfrm>
          </p:grpSpPr>
          <p:grpSp>
            <p:nvGrpSpPr>
              <p:cNvPr id="32" name="组合 31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34" name="文本框 33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05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35" name="直接连接符 34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文本框 32"/>
              <p:cNvSpPr txBox="1"/>
              <p:nvPr/>
            </p:nvSpPr>
            <p:spPr>
              <a:xfrm>
                <a:off x="7864118" y="2812089"/>
                <a:ext cx="33052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的使用方法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>
              <a:off x="7127188" y="5720646"/>
              <a:ext cx="4174633" cy="584775"/>
              <a:chOff x="7127188" y="5720646"/>
              <a:chExt cx="4174633" cy="584775"/>
            </a:xfrm>
          </p:grpSpPr>
          <p:sp>
            <p:nvSpPr>
              <p:cNvPr id="38" name="文本框 37"/>
              <p:cNvSpPr txBox="1"/>
              <p:nvPr/>
            </p:nvSpPr>
            <p:spPr>
              <a:xfrm>
                <a:off x="7127188" y="5720646"/>
                <a:ext cx="86942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06</a:t>
                </a:r>
                <a:endParaRPr lang="zh-CN" altLang="en-US" sz="3200" i="1" dirty="0">
                  <a:solidFill>
                    <a:srgbClr val="17169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文本框 38"/>
              <p:cNvSpPr txBox="1"/>
              <p:nvPr/>
            </p:nvSpPr>
            <p:spPr>
              <a:xfrm>
                <a:off x="7996617" y="5777927"/>
                <a:ext cx="33052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将现有的服务容器化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/>
          <p:nvPr/>
        </p:nvSpPr>
        <p:spPr>
          <a:xfrm>
            <a:off x="1614627" y="1923840"/>
            <a:ext cx="8844693" cy="1498013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ctr" eaLnBrk="0" hangingPunct="0">
              <a:lnSpc>
                <a:spcPct val="90000"/>
              </a:lnSpc>
            </a:pPr>
            <a:r>
              <a:rPr lang="en-US" altLang="zh-CN" sz="60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 !</a:t>
            </a:r>
            <a:endParaRPr lang="zh-CN" altLang="en-US" sz="60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Gerader Verbinder 24"/>
          <p:cNvSpPr/>
          <p:nvPr/>
        </p:nvSpPr>
        <p:spPr>
          <a:xfrm flipV="1">
            <a:off x="3317875" y="4257963"/>
            <a:ext cx="5438198" cy="1433"/>
          </a:xfrm>
          <a:prstGeom prst="line">
            <a:avLst/>
          </a:prstGeom>
          <a:ln w="127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/>
          <a:lstStyle/>
          <a:p>
            <a:pPr lvl="0" eaLnBrk="0" hangingPunct="0"/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15285" y="413381"/>
            <a:ext cx="246800" cy="246800"/>
            <a:chOff x="8927182" y="3487537"/>
            <a:chExt cx="434607" cy="434607"/>
          </a:xfrm>
        </p:grpSpPr>
        <p:sp>
          <p:nvSpPr>
            <p:cNvPr id="14" name="椭圆 13"/>
            <p:cNvSpPr/>
            <p:nvPr/>
          </p:nvSpPr>
          <p:spPr>
            <a:xfrm>
              <a:off x="8927182" y="3487537"/>
              <a:ext cx="434607" cy="434607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57E00">
                  <a:alpha val="73000"/>
                </a:srgbClr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9021554" y="3581909"/>
              <a:ext cx="245863" cy="245863"/>
            </a:xfrm>
            <a:prstGeom prst="ellipse">
              <a:avLst/>
            </a:prstGeom>
            <a:gradFill flip="none" rotWithShape="1">
              <a:gsLst>
                <a:gs pos="20000">
                  <a:srgbClr val="BFBFBF"/>
                </a:gs>
                <a:gs pos="80000">
                  <a:srgbClr val="FFFFFF"/>
                </a:gs>
                <a:gs pos="100000">
                  <a:schemeClr val="accent1">
                    <a:tint val="0"/>
                  </a:schemeClr>
                </a:gs>
              </a:gsLst>
              <a:lin ang="2700000" scaled="1"/>
              <a:tileRect/>
            </a:gradFill>
            <a:ln w="28575">
              <a:solidFill>
                <a:srgbClr val="F2F2F2"/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15284" y="6151785"/>
            <a:ext cx="246800" cy="246800"/>
            <a:chOff x="8927182" y="3487537"/>
            <a:chExt cx="434607" cy="434607"/>
          </a:xfrm>
        </p:grpSpPr>
        <p:sp>
          <p:nvSpPr>
            <p:cNvPr id="12" name="椭圆 11"/>
            <p:cNvSpPr/>
            <p:nvPr/>
          </p:nvSpPr>
          <p:spPr>
            <a:xfrm>
              <a:off x="8927182" y="3487537"/>
              <a:ext cx="434607" cy="434607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57E00">
                  <a:alpha val="73000"/>
                </a:srgbClr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10800000">
              <a:off x="9021554" y="3581909"/>
              <a:ext cx="245863" cy="245863"/>
            </a:xfrm>
            <a:prstGeom prst="ellipse">
              <a:avLst/>
            </a:prstGeom>
            <a:gradFill flip="none" rotWithShape="1">
              <a:gsLst>
                <a:gs pos="20000">
                  <a:srgbClr val="BFBFBF"/>
                </a:gs>
                <a:gs pos="80000">
                  <a:srgbClr val="FFFFFF"/>
                </a:gs>
                <a:gs pos="100000">
                  <a:schemeClr val="accent1">
                    <a:tint val="0"/>
                  </a:schemeClr>
                </a:gs>
              </a:gsLst>
              <a:lin ang="2700000" scaled="1"/>
              <a:tileRect/>
            </a:gradFill>
            <a:ln w="28575">
              <a:solidFill>
                <a:srgbClr val="F2F2F2"/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1429916" y="466972"/>
            <a:ext cx="246800" cy="246800"/>
            <a:chOff x="8927182" y="3487537"/>
            <a:chExt cx="434607" cy="434607"/>
          </a:xfrm>
        </p:grpSpPr>
        <p:sp>
          <p:nvSpPr>
            <p:cNvPr id="17" name="椭圆 16"/>
            <p:cNvSpPr/>
            <p:nvPr/>
          </p:nvSpPr>
          <p:spPr>
            <a:xfrm>
              <a:off x="8927182" y="3487537"/>
              <a:ext cx="434607" cy="434607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57E00">
                  <a:alpha val="73000"/>
                </a:srgbClr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10800000">
              <a:off x="9021554" y="3581909"/>
              <a:ext cx="245863" cy="245863"/>
            </a:xfrm>
            <a:prstGeom prst="ellipse">
              <a:avLst/>
            </a:prstGeom>
            <a:gradFill flip="none" rotWithShape="1">
              <a:gsLst>
                <a:gs pos="20000">
                  <a:srgbClr val="BFBFBF"/>
                </a:gs>
                <a:gs pos="80000">
                  <a:srgbClr val="FFFFFF"/>
                </a:gs>
                <a:gs pos="100000">
                  <a:schemeClr val="accent1">
                    <a:tint val="0"/>
                  </a:schemeClr>
                </a:gs>
              </a:gsLst>
              <a:lin ang="2700000" scaled="1"/>
              <a:tileRect/>
            </a:gradFill>
            <a:ln w="28575">
              <a:solidFill>
                <a:srgbClr val="F2F2F2"/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1429916" y="6151785"/>
            <a:ext cx="246800" cy="246800"/>
            <a:chOff x="8927182" y="3487537"/>
            <a:chExt cx="434607" cy="434607"/>
          </a:xfrm>
        </p:grpSpPr>
        <p:sp>
          <p:nvSpPr>
            <p:cNvPr id="20" name="椭圆 19"/>
            <p:cNvSpPr/>
            <p:nvPr/>
          </p:nvSpPr>
          <p:spPr>
            <a:xfrm>
              <a:off x="8927182" y="3487537"/>
              <a:ext cx="434607" cy="434607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57E00">
                  <a:alpha val="73000"/>
                </a:srgbClr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0800000">
              <a:off x="9021554" y="3581909"/>
              <a:ext cx="245863" cy="245863"/>
            </a:xfrm>
            <a:prstGeom prst="ellipse">
              <a:avLst/>
            </a:prstGeom>
            <a:gradFill flip="none" rotWithShape="1">
              <a:gsLst>
                <a:gs pos="20000">
                  <a:srgbClr val="BFBFBF"/>
                </a:gs>
                <a:gs pos="80000">
                  <a:srgbClr val="FFFFFF"/>
                </a:gs>
                <a:gs pos="100000">
                  <a:schemeClr val="accent1">
                    <a:tint val="0"/>
                  </a:schemeClr>
                </a:gs>
              </a:gsLst>
              <a:lin ang="2700000" scaled="1"/>
              <a:tileRect/>
            </a:gradFill>
            <a:ln w="28575">
              <a:solidFill>
                <a:srgbClr val="F2F2F2"/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0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244"/>
            <a:ext cx="6096000" cy="6779756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095999" y="0"/>
            <a:ext cx="6096000" cy="161108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7871683" y="543933"/>
            <a:ext cx="2212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Docker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382137" y="2049812"/>
            <a:ext cx="20970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是什么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382137" y="2950203"/>
            <a:ext cx="5470159" cy="2101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>
              <a:lnSpc>
                <a:spcPts val="3200"/>
              </a:lnSpc>
              <a:spcBef>
                <a:spcPct val="50000"/>
              </a:spcBef>
            </a:pPr>
            <a:r>
              <a:rPr lang="en-US" altLang="zh-CN" b="1" dirty="0"/>
              <a:t>Docker</a:t>
            </a:r>
            <a:r>
              <a:rPr lang="zh-CN" altLang="en-US" dirty="0"/>
              <a:t> 是一个开源的应用容器引擎， 可以自动化地部署应用到可移植的的容器中， 这些容器独立于硬件、语言、框架、打包系统。一个标准的 </a:t>
            </a:r>
            <a:r>
              <a:rPr lang="en-US" altLang="zh-CN" dirty="0"/>
              <a:t>Docker </a:t>
            </a:r>
            <a:r>
              <a:rPr lang="zh-CN" altLang="en-US" dirty="0"/>
              <a:t>容器包含一个软件组件及其所有的依赖 </a:t>
            </a:r>
            <a:r>
              <a:rPr lang="en-US" altLang="zh-CN" dirty="0"/>
              <a:t>——</a:t>
            </a:r>
            <a:r>
              <a:rPr lang="zh-CN" altLang="en-US" dirty="0"/>
              <a:t>二进制文件，库，配置文件，脚本等等。</a:t>
            </a:r>
            <a:endParaRPr lang="zh-CN" altLang="en-US" u="sng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5702731" y="1113162"/>
            <a:ext cx="769257" cy="801939"/>
            <a:chOff x="5711371" y="649489"/>
            <a:chExt cx="769257" cy="801939"/>
          </a:xfrm>
        </p:grpSpPr>
        <p:sp>
          <p:nvSpPr>
            <p:cNvPr id="4" name="椭圆 3"/>
            <p:cNvSpPr/>
            <p:nvPr/>
          </p:nvSpPr>
          <p:spPr>
            <a:xfrm>
              <a:off x="5711371" y="682171"/>
              <a:ext cx="769257" cy="769257"/>
            </a:xfrm>
            <a:prstGeom prst="ellipse">
              <a:avLst/>
            </a:prstGeom>
            <a:solidFill>
              <a:srgbClr val="FF66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846492" y="649489"/>
              <a:ext cx="54428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</a:rPr>
                <a:t>1</a:t>
              </a:r>
              <a:endParaRPr lang="zh-CN" altLang="en-US" sz="4400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03" y="141185"/>
            <a:ext cx="11744640" cy="66086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05364" cy="6858001"/>
          </a:xfrm>
          <a:prstGeom prst="rect">
            <a:avLst/>
          </a:prstGeom>
        </p:spPr>
      </p:pic>
      <p:sp>
        <p:nvSpPr>
          <p:cNvPr id="5" name="任意多边形: 形状 4"/>
          <p:cNvSpPr/>
          <p:nvPr/>
        </p:nvSpPr>
        <p:spPr>
          <a:xfrm>
            <a:off x="3549112" y="0"/>
            <a:ext cx="8656252" cy="6858000"/>
          </a:xfrm>
          <a:custGeom>
            <a:avLst/>
            <a:gdLst>
              <a:gd name="connsiteX0" fmla="*/ 2190884 w 8306133"/>
              <a:gd name="connsiteY0" fmla="*/ 0 h 6858000"/>
              <a:gd name="connsiteX1" fmla="*/ 8306133 w 8306133"/>
              <a:gd name="connsiteY1" fmla="*/ 0 h 6858000"/>
              <a:gd name="connsiteX2" fmla="*/ 8306133 w 8306133"/>
              <a:gd name="connsiteY2" fmla="*/ 6858000 h 6858000"/>
              <a:gd name="connsiteX3" fmla="*/ 0 w 8306133"/>
              <a:gd name="connsiteY3" fmla="*/ 6858000 h 6858000"/>
              <a:gd name="connsiteX4" fmla="*/ 16843 w 8306133"/>
              <a:gd name="connsiteY4" fmla="*/ 6848483 h 6858000"/>
              <a:gd name="connsiteX5" fmla="*/ 1479999 w 8306133"/>
              <a:gd name="connsiteY5" fmla="*/ 5603759 h 6858000"/>
              <a:gd name="connsiteX6" fmla="*/ 2346189 w 8306133"/>
              <a:gd name="connsiteY6" fmla="*/ 2454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06133" h="6858000">
                <a:moveTo>
                  <a:pt x="2190884" y="0"/>
                </a:moveTo>
                <a:lnTo>
                  <a:pt x="8306133" y="0"/>
                </a:lnTo>
                <a:lnTo>
                  <a:pt x="8306133" y="6858000"/>
                </a:lnTo>
                <a:lnTo>
                  <a:pt x="0" y="6858000"/>
                </a:lnTo>
                <a:lnTo>
                  <a:pt x="16843" y="6848483"/>
                </a:lnTo>
                <a:cubicBezTo>
                  <a:pt x="547011" y="6533968"/>
                  <a:pt x="1045787" y="6117015"/>
                  <a:pt x="1479999" y="5603759"/>
                </a:cubicBezTo>
                <a:cubicBezTo>
                  <a:pt x="2891190" y="3935677"/>
                  <a:pt x="3186241" y="1763624"/>
                  <a:pt x="2346189" y="245433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/>
        </p:nvGrpSpPr>
        <p:grpSpPr>
          <a:xfrm>
            <a:off x="7996617" y="487897"/>
            <a:ext cx="2061274" cy="877162"/>
            <a:chOff x="7020732" y="1704486"/>
            <a:chExt cx="2061274" cy="877162"/>
          </a:xfrm>
        </p:grpSpPr>
        <p:sp>
          <p:nvSpPr>
            <p:cNvPr id="70" name="文本框 69"/>
            <p:cNvSpPr txBox="1"/>
            <p:nvPr/>
          </p:nvSpPr>
          <p:spPr>
            <a:xfrm>
              <a:off x="7020732" y="1704486"/>
              <a:ext cx="10538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FF8B0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b="1" dirty="0">
                <a:solidFill>
                  <a:srgbClr val="FF8B0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7067227" y="2243094"/>
              <a:ext cx="20147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127188" y="1551480"/>
            <a:ext cx="4174633" cy="4753941"/>
            <a:chOff x="7127188" y="1551480"/>
            <a:chExt cx="4174633" cy="4753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7127188" y="1551480"/>
              <a:ext cx="4174633" cy="544165"/>
              <a:chOff x="6994689" y="2750534"/>
              <a:chExt cx="4174633" cy="584775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9" name="文本框 98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100" name="直接连接符 99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8" name="文本框 97"/>
              <p:cNvSpPr txBox="1"/>
              <p:nvPr/>
            </p:nvSpPr>
            <p:spPr>
              <a:xfrm>
                <a:off x="7864118" y="2812089"/>
                <a:ext cx="2365396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是什么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7127188" y="2385314"/>
              <a:ext cx="4174633" cy="544165"/>
              <a:chOff x="6994689" y="2750534"/>
              <a:chExt cx="4174633" cy="584775"/>
            </a:xfrm>
          </p:grpSpPr>
          <p:grpSp>
            <p:nvGrpSpPr>
              <p:cNvPr id="93" name="组合 92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5" name="文本框 94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96" name="直接连接符 95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文本框 93"/>
              <p:cNvSpPr txBox="1"/>
              <p:nvPr/>
            </p:nvSpPr>
            <p:spPr>
              <a:xfrm>
                <a:off x="7864118" y="2812089"/>
                <a:ext cx="2365396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可以做什么</a:t>
                </a:r>
                <a:endParaRPr lang="zh-CN" alt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7127188" y="3219147"/>
              <a:ext cx="4174633" cy="544165"/>
              <a:chOff x="6994689" y="2750534"/>
              <a:chExt cx="4174633" cy="584775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1" name="文本框 90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92" name="直接连接符 91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0" name="文本框 89"/>
              <p:cNvSpPr txBox="1"/>
              <p:nvPr/>
            </p:nvSpPr>
            <p:spPr>
              <a:xfrm>
                <a:off x="7864118" y="2812088"/>
                <a:ext cx="3305204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的工作原理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7127188" y="4052978"/>
              <a:ext cx="4174633" cy="544165"/>
              <a:chOff x="6994689" y="2750534"/>
              <a:chExt cx="4174633" cy="584775"/>
            </a:xfrm>
          </p:grpSpPr>
          <p:grpSp>
            <p:nvGrpSpPr>
              <p:cNvPr id="85" name="组合 84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87" name="文本框 86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04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88" name="直接连接符 87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文本框 85"/>
              <p:cNvSpPr txBox="1"/>
              <p:nvPr/>
            </p:nvSpPr>
            <p:spPr>
              <a:xfrm>
                <a:off x="7864118" y="2812089"/>
                <a:ext cx="296399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为何使用</a:t>
                </a:r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7127188" y="4886813"/>
              <a:ext cx="4174633" cy="544165"/>
              <a:chOff x="6994689" y="2750534"/>
              <a:chExt cx="4174633" cy="584775"/>
            </a:xfrm>
          </p:grpSpPr>
          <p:grpSp>
            <p:nvGrpSpPr>
              <p:cNvPr id="81" name="组合 80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83" name="文本框 82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05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84" name="直接连接符 83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文本框 81"/>
              <p:cNvSpPr txBox="1"/>
              <p:nvPr/>
            </p:nvSpPr>
            <p:spPr>
              <a:xfrm>
                <a:off x="7864118" y="2812089"/>
                <a:ext cx="33052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的使用方法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7127188" y="5720646"/>
              <a:ext cx="4174633" cy="584775"/>
              <a:chOff x="7127188" y="5720646"/>
              <a:chExt cx="4174633" cy="584775"/>
            </a:xfrm>
          </p:grpSpPr>
          <p:sp>
            <p:nvSpPr>
              <p:cNvPr id="79" name="文本框 78"/>
              <p:cNvSpPr txBox="1"/>
              <p:nvPr/>
            </p:nvSpPr>
            <p:spPr>
              <a:xfrm>
                <a:off x="7127188" y="5720646"/>
                <a:ext cx="86942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06</a:t>
                </a:r>
                <a:endParaRPr lang="zh-CN" altLang="en-US" sz="3200" i="1" dirty="0">
                  <a:solidFill>
                    <a:srgbClr val="17169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7996617" y="5777927"/>
                <a:ext cx="33052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将现有的服务容器化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12756" y="0"/>
            <a:ext cx="7302444" cy="166789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Docker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的优势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741" y="3510606"/>
            <a:ext cx="4016874" cy="3347394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4876800" y="3526969"/>
            <a:ext cx="2438400" cy="3331031"/>
            <a:chOff x="4876800" y="3526969"/>
            <a:chExt cx="2438400" cy="3331031"/>
          </a:xfrm>
        </p:grpSpPr>
        <p:sp>
          <p:nvSpPr>
            <p:cNvPr id="9" name="矩形 8"/>
            <p:cNvSpPr/>
            <p:nvPr/>
          </p:nvSpPr>
          <p:spPr>
            <a:xfrm>
              <a:off x="4876800" y="3526969"/>
              <a:ext cx="2438400" cy="333103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6" name="矩形 25"/>
            <p:cNvSpPr/>
            <p:nvPr/>
          </p:nvSpPr>
          <p:spPr>
            <a:xfrm>
              <a:off x="5542002" y="3812218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持续集成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5439342" y="4819580"/>
              <a:ext cx="13388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自动化部署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5477916" y="5327371"/>
              <a:ext cx="123616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生命周期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5533746" y="4317460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敏捷开发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438400" y="3526969"/>
            <a:ext cx="2438400" cy="3331031"/>
            <a:chOff x="2438400" y="3526969"/>
            <a:chExt cx="2438400" cy="3331031"/>
          </a:xfrm>
        </p:grpSpPr>
        <p:sp>
          <p:nvSpPr>
            <p:cNvPr id="8" name="矩形 7"/>
            <p:cNvSpPr/>
            <p:nvPr/>
          </p:nvSpPr>
          <p:spPr>
            <a:xfrm>
              <a:off x="2438400" y="3526969"/>
              <a:ext cx="2438400" cy="3331031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矩形 21"/>
            <p:cNvSpPr/>
            <p:nvPr/>
          </p:nvSpPr>
          <p:spPr>
            <a:xfrm>
              <a:off x="3095346" y="3826444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软件测试</a:t>
              </a:r>
              <a:endPara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3103602" y="4819580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版本回滚</a:t>
              </a:r>
              <a:endPara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3095347" y="5338139"/>
              <a:ext cx="111625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快速迭代</a:t>
              </a:r>
              <a:endPara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3095346" y="4317460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持续交付</a:t>
              </a:r>
              <a:endPara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9" name="图片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3267" y="193964"/>
            <a:ext cx="4119822" cy="3198733"/>
          </a:xfrm>
          <a:prstGeom prst="rect">
            <a:avLst/>
          </a:prstGeom>
        </p:spPr>
      </p:pic>
      <p:grpSp>
        <p:nvGrpSpPr>
          <p:cNvPr id="48" name="组合 47"/>
          <p:cNvGrpSpPr/>
          <p:nvPr/>
        </p:nvGrpSpPr>
        <p:grpSpPr>
          <a:xfrm>
            <a:off x="6930571" y="1261979"/>
            <a:ext cx="769257" cy="801939"/>
            <a:chOff x="5711371" y="649489"/>
            <a:chExt cx="769257" cy="801939"/>
          </a:xfrm>
        </p:grpSpPr>
        <p:sp>
          <p:nvSpPr>
            <p:cNvPr id="49" name="椭圆 48"/>
            <p:cNvSpPr/>
            <p:nvPr/>
          </p:nvSpPr>
          <p:spPr>
            <a:xfrm>
              <a:off x="5711371" y="682171"/>
              <a:ext cx="769257" cy="769257"/>
            </a:xfrm>
            <a:prstGeom prst="ellipse">
              <a:avLst/>
            </a:prstGeom>
            <a:solidFill>
              <a:srgbClr val="FF66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5846492" y="649489"/>
              <a:ext cx="54428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</a:rPr>
                <a:t>2</a:t>
              </a:r>
              <a:endParaRPr lang="zh-CN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0" y="3526969"/>
            <a:ext cx="2438400" cy="3331031"/>
            <a:chOff x="0" y="3526969"/>
            <a:chExt cx="2438400" cy="3331031"/>
          </a:xfrm>
        </p:grpSpPr>
        <p:sp>
          <p:nvSpPr>
            <p:cNvPr id="7" name="矩形 6"/>
            <p:cNvSpPr/>
            <p:nvPr/>
          </p:nvSpPr>
          <p:spPr>
            <a:xfrm>
              <a:off x="0" y="3526969"/>
              <a:ext cx="2438400" cy="333103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/>
            <p:cNvSpPr/>
            <p:nvPr/>
          </p:nvSpPr>
          <p:spPr>
            <a:xfrm>
              <a:off x="552800" y="3815339"/>
              <a:ext cx="1847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65202" y="4819580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灰度发布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6507" y="5338139"/>
              <a:ext cx="152888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业务解耦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629936" y="4317460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秒级上线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536355" y="3839102"/>
              <a:ext cx="13388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大规模部署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09002" y="1946008"/>
            <a:ext cx="2830342" cy="571050"/>
          </a:xfrm>
        </p:spPr>
        <p:txBody>
          <a:bodyPr>
            <a:no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Docker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可以做什么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1666802" y="2075416"/>
            <a:ext cx="8877061" cy="2850433"/>
            <a:chOff x="2053655" y="1409792"/>
            <a:chExt cx="8877061" cy="2850433"/>
          </a:xfrm>
        </p:grpSpPr>
        <p:grpSp>
          <p:nvGrpSpPr>
            <p:cNvPr id="49" name="组合 48"/>
            <p:cNvGrpSpPr/>
            <p:nvPr/>
          </p:nvGrpSpPr>
          <p:grpSpPr>
            <a:xfrm>
              <a:off x="2053655" y="2449348"/>
              <a:ext cx="8877061" cy="600031"/>
              <a:chOff x="2053655" y="2449348"/>
              <a:chExt cx="8877061" cy="600031"/>
            </a:xfrm>
          </p:grpSpPr>
          <p:grpSp>
            <p:nvGrpSpPr>
              <p:cNvPr id="63" name="组合 62"/>
              <p:cNvGrpSpPr/>
              <p:nvPr/>
            </p:nvGrpSpPr>
            <p:grpSpPr>
              <a:xfrm>
                <a:off x="2053655" y="2642378"/>
                <a:ext cx="1723869" cy="407001"/>
                <a:chOff x="1588958" y="3944680"/>
                <a:chExt cx="1723869" cy="407001"/>
              </a:xfrm>
            </p:grpSpPr>
            <p:sp>
              <p:nvSpPr>
                <p:cNvPr id="76" name="矩形 75"/>
                <p:cNvSpPr/>
                <p:nvPr/>
              </p:nvSpPr>
              <p:spPr>
                <a:xfrm>
                  <a:off x="1588958" y="3944680"/>
                  <a:ext cx="1723869" cy="209862"/>
                </a:xfrm>
                <a:prstGeom prst="rect">
                  <a:avLst/>
                </a:prstGeom>
                <a:solidFill>
                  <a:srgbClr val="F57E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7" name="等腰三角形 76"/>
                <p:cNvSpPr/>
                <p:nvPr/>
              </p:nvSpPr>
              <p:spPr>
                <a:xfrm flipV="1">
                  <a:off x="2235183" y="4137285"/>
                  <a:ext cx="431418" cy="214396"/>
                </a:xfrm>
                <a:prstGeom prst="triangle">
                  <a:avLst/>
                </a:prstGeom>
                <a:solidFill>
                  <a:srgbClr val="F57E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64" name="组合 63"/>
              <p:cNvGrpSpPr/>
              <p:nvPr/>
            </p:nvGrpSpPr>
            <p:grpSpPr>
              <a:xfrm flipV="1">
                <a:off x="3841953" y="2449348"/>
                <a:ext cx="1723869" cy="407001"/>
                <a:chOff x="1588958" y="3944680"/>
                <a:chExt cx="1723869" cy="407001"/>
              </a:xfrm>
            </p:grpSpPr>
            <p:sp>
              <p:nvSpPr>
                <p:cNvPr id="74" name="矩形 73"/>
                <p:cNvSpPr/>
                <p:nvPr/>
              </p:nvSpPr>
              <p:spPr>
                <a:xfrm>
                  <a:off x="1588958" y="3944680"/>
                  <a:ext cx="1723869" cy="209862"/>
                </a:xfrm>
                <a:prstGeom prst="rect">
                  <a:avLst/>
                </a:prstGeom>
                <a:solidFill>
                  <a:srgbClr val="8B8BC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5" name="等腰三角形 74"/>
                <p:cNvSpPr/>
                <p:nvPr/>
              </p:nvSpPr>
              <p:spPr>
                <a:xfrm flipV="1">
                  <a:off x="2235183" y="4137285"/>
                  <a:ext cx="431418" cy="214396"/>
                </a:xfrm>
                <a:prstGeom prst="triangle">
                  <a:avLst/>
                </a:prstGeom>
                <a:solidFill>
                  <a:srgbClr val="8B8BC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65" name="组合 64"/>
              <p:cNvGrpSpPr/>
              <p:nvPr/>
            </p:nvGrpSpPr>
            <p:grpSpPr>
              <a:xfrm>
                <a:off x="5630251" y="2642378"/>
                <a:ext cx="1723869" cy="407001"/>
                <a:chOff x="1588958" y="3944680"/>
                <a:chExt cx="1723869" cy="407001"/>
              </a:xfrm>
            </p:grpSpPr>
            <p:sp>
              <p:nvSpPr>
                <p:cNvPr id="72" name="矩形 71"/>
                <p:cNvSpPr/>
                <p:nvPr/>
              </p:nvSpPr>
              <p:spPr>
                <a:xfrm>
                  <a:off x="1588958" y="3944680"/>
                  <a:ext cx="1723869" cy="209862"/>
                </a:xfrm>
                <a:prstGeom prst="rect">
                  <a:avLst/>
                </a:prstGeom>
                <a:solidFill>
                  <a:srgbClr val="F57E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3" name="等腰三角形 72"/>
                <p:cNvSpPr/>
                <p:nvPr/>
              </p:nvSpPr>
              <p:spPr>
                <a:xfrm flipV="1">
                  <a:off x="2235183" y="4137285"/>
                  <a:ext cx="431418" cy="214396"/>
                </a:xfrm>
                <a:prstGeom prst="triangle">
                  <a:avLst/>
                </a:prstGeom>
                <a:solidFill>
                  <a:srgbClr val="F57E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66" name="组合 65"/>
              <p:cNvGrpSpPr/>
              <p:nvPr/>
            </p:nvGrpSpPr>
            <p:grpSpPr>
              <a:xfrm flipV="1">
                <a:off x="7418549" y="2449348"/>
                <a:ext cx="1723869" cy="407001"/>
                <a:chOff x="1588958" y="3944680"/>
                <a:chExt cx="1723869" cy="407001"/>
              </a:xfrm>
            </p:grpSpPr>
            <p:sp>
              <p:nvSpPr>
                <p:cNvPr id="70" name="矩形 69"/>
                <p:cNvSpPr/>
                <p:nvPr/>
              </p:nvSpPr>
              <p:spPr>
                <a:xfrm>
                  <a:off x="1588958" y="3944680"/>
                  <a:ext cx="1723869" cy="209862"/>
                </a:xfrm>
                <a:prstGeom prst="rect">
                  <a:avLst/>
                </a:prstGeom>
                <a:solidFill>
                  <a:srgbClr val="8B8BC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1" name="等腰三角形 70"/>
                <p:cNvSpPr/>
                <p:nvPr/>
              </p:nvSpPr>
              <p:spPr>
                <a:xfrm flipV="1">
                  <a:off x="2235183" y="4137285"/>
                  <a:ext cx="431418" cy="214396"/>
                </a:xfrm>
                <a:prstGeom prst="triangle">
                  <a:avLst/>
                </a:prstGeom>
                <a:solidFill>
                  <a:srgbClr val="8B8BC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67" name="组合 66"/>
              <p:cNvGrpSpPr/>
              <p:nvPr/>
            </p:nvGrpSpPr>
            <p:grpSpPr>
              <a:xfrm>
                <a:off x="9206847" y="2642378"/>
                <a:ext cx="1723869" cy="407001"/>
                <a:chOff x="1588958" y="3944680"/>
                <a:chExt cx="1723869" cy="407001"/>
              </a:xfrm>
            </p:grpSpPr>
            <p:sp>
              <p:nvSpPr>
                <p:cNvPr id="68" name="矩形 67"/>
                <p:cNvSpPr/>
                <p:nvPr/>
              </p:nvSpPr>
              <p:spPr>
                <a:xfrm>
                  <a:off x="1588958" y="3944680"/>
                  <a:ext cx="1723869" cy="209862"/>
                </a:xfrm>
                <a:prstGeom prst="rect">
                  <a:avLst/>
                </a:prstGeom>
                <a:solidFill>
                  <a:srgbClr val="F57E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9" name="等腰三角形 68"/>
                <p:cNvSpPr/>
                <p:nvPr/>
              </p:nvSpPr>
              <p:spPr>
                <a:xfrm flipV="1">
                  <a:off x="2235183" y="4137285"/>
                  <a:ext cx="431418" cy="214396"/>
                </a:xfrm>
                <a:prstGeom prst="triangle">
                  <a:avLst/>
                </a:prstGeom>
                <a:solidFill>
                  <a:srgbClr val="F57E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55" name="KSO_Shape"/>
            <p:cNvSpPr/>
            <p:nvPr/>
          </p:nvSpPr>
          <p:spPr>
            <a:xfrm>
              <a:off x="2623091" y="1409792"/>
              <a:ext cx="584993" cy="499194"/>
            </a:xfrm>
            <a:custGeom>
              <a:avLst/>
              <a:gdLst/>
              <a:ahLst/>
              <a:cxnLst/>
              <a:rect l="l" t="t" r="r" b="b"/>
              <a:pathLst>
                <a:path w="648072" h="400516">
                  <a:moveTo>
                    <a:pt x="324036" y="0"/>
                  </a:moveTo>
                  <a:lnTo>
                    <a:pt x="648072" y="216024"/>
                  </a:lnTo>
                  <a:lnTo>
                    <a:pt x="520183" y="216024"/>
                  </a:lnTo>
                  <a:cubicBezTo>
                    <a:pt x="521934" y="217353"/>
                    <a:pt x="522036" y="218913"/>
                    <a:pt x="522036" y="220497"/>
                  </a:cubicBezTo>
                  <a:lnTo>
                    <a:pt x="522036" y="364511"/>
                  </a:lnTo>
                  <a:cubicBezTo>
                    <a:pt x="522036" y="384396"/>
                    <a:pt x="505916" y="400516"/>
                    <a:pt x="486031" y="400516"/>
                  </a:cubicBezTo>
                  <a:lnTo>
                    <a:pt x="378042" y="400516"/>
                  </a:lnTo>
                  <a:lnTo>
                    <a:pt x="378042" y="256516"/>
                  </a:lnTo>
                  <a:lnTo>
                    <a:pt x="270030" y="256516"/>
                  </a:lnTo>
                  <a:lnTo>
                    <a:pt x="270030" y="400516"/>
                  </a:lnTo>
                  <a:lnTo>
                    <a:pt x="162041" y="400516"/>
                  </a:lnTo>
                  <a:cubicBezTo>
                    <a:pt x="142156" y="400516"/>
                    <a:pt x="126036" y="384396"/>
                    <a:pt x="126036" y="364511"/>
                  </a:cubicBezTo>
                  <a:lnTo>
                    <a:pt x="126036" y="220497"/>
                  </a:lnTo>
                  <a:lnTo>
                    <a:pt x="127889" y="216024"/>
                  </a:lnTo>
                  <a:lnTo>
                    <a:pt x="0" y="2160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6" name="KSO_Shape"/>
            <p:cNvSpPr/>
            <p:nvPr/>
          </p:nvSpPr>
          <p:spPr>
            <a:xfrm>
              <a:off x="6278722" y="1479814"/>
              <a:ext cx="429172" cy="429172"/>
            </a:xfrm>
            <a:prstGeom prst="wav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7" name="KSO_Shape"/>
            <p:cNvSpPr/>
            <p:nvPr/>
          </p:nvSpPr>
          <p:spPr bwMode="auto">
            <a:xfrm>
              <a:off x="4546756" y="3710501"/>
              <a:ext cx="314259" cy="549724"/>
            </a:xfrm>
            <a:custGeom>
              <a:avLst/>
              <a:gdLst>
                <a:gd name="T0" fmla="*/ 703687 w 3045"/>
                <a:gd name="T1" fmla="*/ 439836 h 5323"/>
                <a:gd name="T2" fmla="*/ 699037 w 3045"/>
                <a:gd name="T3" fmla="*/ 471687 h 5323"/>
                <a:gd name="T4" fmla="*/ 688304 w 3045"/>
                <a:gd name="T5" fmla="*/ 501033 h 5323"/>
                <a:gd name="T6" fmla="*/ 672206 w 3045"/>
                <a:gd name="T7" fmla="*/ 527159 h 5323"/>
                <a:gd name="T8" fmla="*/ 651814 w 3045"/>
                <a:gd name="T9" fmla="*/ 549705 h 5323"/>
                <a:gd name="T10" fmla="*/ 627487 w 3045"/>
                <a:gd name="T11" fmla="*/ 568315 h 5323"/>
                <a:gd name="T12" fmla="*/ 599583 w 3045"/>
                <a:gd name="T13" fmla="*/ 581914 h 5323"/>
                <a:gd name="T14" fmla="*/ 568817 w 3045"/>
                <a:gd name="T15" fmla="*/ 589788 h 5323"/>
                <a:gd name="T16" fmla="*/ 544848 w 3045"/>
                <a:gd name="T17" fmla="*/ 591577 h 5323"/>
                <a:gd name="T18" fmla="*/ 512293 w 3045"/>
                <a:gd name="T19" fmla="*/ 588356 h 5323"/>
                <a:gd name="T20" fmla="*/ 482600 w 3045"/>
                <a:gd name="T21" fmla="*/ 578693 h 5323"/>
                <a:gd name="T22" fmla="*/ 455769 w 3045"/>
                <a:gd name="T23" fmla="*/ 564020 h 5323"/>
                <a:gd name="T24" fmla="*/ 431800 w 3045"/>
                <a:gd name="T25" fmla="*/ 544695 h 5323"/>
                <a:gd name="T26" fmla="*/ 412482 w 3045"/>
                <a:gd name="T27" fmla="*/ 520717 h 5323"/>
                <a:gd name="T28" fmla="*/ 397814 w 3045"/>
                <a:gd name="T29" fmla="*/ 493876 h 5323"/>
                <a:gd name="T30" fmla="*/ 388870 w 3045"/>
                <a:gd name="T31" fmla="*/ 464172 h 5323"/>
                <a:gd name="T32" fmla="*/ 385293 w 3045"/>
                <a:gd name="T33" fmla="*/ 431604 h 5323"/>
                <a:gd name="T34" fmla="*/ 344510 w 3045"/>
                <a:gd name="T35" fmla="*/ 14673 h 5323"/>
                <a:gd name="T36" fmla="*/ 266879 w 3045"/>
                <a:gd name="T37" fmla="*/ 52608 h 5323"/>
                <a:gd name="T38" fmla="*/ 196761 w 3045"/>
                <a:gd name="T39" fmla="*/ 101996 h 5323"/>
                <a:gd name="T40" fmla="*/ 135944 w 3045"/>
                <a:gd name="T41" fmla="*/ 161046 h 5323"/>
                <a:gd name="T42" fmla="*/ 84428 w 3045"/>
                <a:gd name="T43" fmla="*/ 229402 h 5323"/>
                <a:gd name="T44" fmla="*/ 44361 w 3045"/>
                <a:gd name="T45" fmla="*/ 305272 h 5323"/>
                <a:gd name="T46" fmla="*/ 16456 w 3045"/>
                <a:gd name="T47" fmla="*/ 387585 h 5323"/>
                <a:gd name="T48" fmla="*/ 5366 w 3045"/>
                <a:gd name="T49" fmla="*/ 442341 h 5323"/>
                <a:gd name="T50" fmla="*/ 1073 w 3045"/>
                <a:gd name="T51" fmla="*/ 487076 h 5323"/>
                <a:gd name="T52" fmla="*/ 0 w 3045"/>
                <a:gd name="T53" fmla="*/ 521432 h 5323"/>
                <a:gd name="T54" fmla="*/ 1789 w 3045"/>
                <a:gd name="T55" fmla="*/ 567599 h 5323"/>
                <a:gd name="T56" fmla="*/ 7870 w 3045"/>
                <a:gd name="T57" fmla="*/ 612692 h 5323"/>
                <a:gd name="T58" fmla="*/ 17172 w 3045"/>
                <a:gd name="T59" fmla="*/ 656711 h 5323"/>
                <a:gd name="T60" fmla="*/ 30051 w 3045"/>
                <a:gd name="T61" fmla="*/ 699299 h 5323"/>
                <a:gd name="T62" fmla="*/ 46149 w 3045"/>
                <a:gd name="T63" fmla="*/ 740098 h 5323"/>
                <a:gd name="T64" fmla="*/ 88006 w 3045"/>
                <a:gd name="T65" fmla="*/ 817042 h 5323"/>
                <a:gd name="T66" fmla="*/ 141310 w 3045"/>
                <a:gd name="T67" fmla="*/ 885397 h 5323"/>
                <a:gd name="T68" fmla="*/ 204631 w 3045"/>
                <a:gd name="T69" fmla="*/ 944448 h 5323"/>
                <a:gd name="T70" fmla="*/ 276538 w 3045"/>
                <a:gd name="T71" fmla="*/ 993119 h 5323"/>
                <a:gd name="T72" fmla="*/ 356315 w 3045"/>
                <a:gd name="T73" fmla="*/ 1029981 h 5323"/>
                <a:gd name="T74" fmla="*/ 398530 w 3045"/>
                <a:gd name="T75" fmla="*/ 1905000 h 5323"/>
                <a:gd name="T76" fmla="*/ 701541 w 3045"/>
                <a:gd name="T77" fmla="*/ 1040718 h 5323"/>
                <a:gd name="T78" fmla="*/ 773806 w 3045"/>
                <a:gd name="T79" fmla="*/ 1012803 h 5323"/>
                <a:gd name="T80" fmla="*/ 850006 w 3045"/>
                <a:gd name="T81" fmla="*/ 969857 h 5323"/>
                <a:gd name="T82" fmla="*/ 917977 w 3045"/>
                <a:gd name="T83" fmla="*/ 916175 h 5323"/>
                <a:gd name="T84" fmla="*/ 976290 w 3045"/>
                <a:gd name="T85" fmla="*/ 852114 h 5323"/>
                <a:gd name="T86" fmla="*/ 1023870 w 3045"/>
                <a:gd name="T87" fmla="*/ 779465 h 5323"/>
                <a:gd name="T88" fmla="*/ 1051775 w 3045"/>
                <a:gd name="T89" fmla="*/ 719698 h 5323"/>
                <a:gd name="T90" fmla="*/ 1066442 w 3045"/>
                <a:gd name="T91" fmla="*/ 678184 h 5323"/>
                <a:gd name="T92" fmla="*/ 1077532 w 3045"/>
                <a:gd name="T93" fmla="*/ 634881 h 5323"/>
                <a:gd name="T94" fmla="*/ 1085045 w 3045"/>
                <a:gd name="T95" fmla="*/ 590503 h 5323"/>
                <a:gd name="T96" fmla="*/ 1088980 w 3045"/>
                <a:gd name="T97" fmla="*/ 544695 h 5323"/>
                <a:gd name="T98" fmla="*/ 1089338 w 3045"/>
                <a:gd name="T99" fmla="*/ 509622 h 5323"/>
                <a:gd name="T100" fmla="*/ 1086834 w 3045"/>
                <a:gd name="T101" fmla="*/ 464529 h 5323"/>
                <a:gd name="T102" fmla="*/ 1080394 w 3045"/>
                <a:gd name="T103" fmla="*/ 420152 h 5323"/>
                <a:gd name="T104" fmla="*/ 1060718 w 3045"/>
                <a:gd name="T105" fmla="*/ 346071 h 5323"/>
                <a:gd name="T106" fmla="*/ 1026375 w 3045"/>
                <a:gd name="T107" fmla="*/ 266621 h 5323"/>
                <a:gd name="T108" fmla="*/ 980225 w 3045"/>
                <a:gd name="T109" fmla="*/ 193971 h 5323"/>
                <a:gd name="T110" fmla="*/ 924059 w 3045"/>
                <a:gd name="T111" fmla="*/ 129911 h 5323"/>
                <a:gd name="T112" fmla="*/ 858592 w 3045"/>
                <a:gd name="T113" fmla="*/ 75871 h 5323"/>
                <a:gd name="T114" fmla="*/ 784538 w 3045"/>
                <a:gd name="T115" fmla="*/ 31851 h 5323"/>
                <a:gd name="T116" fmla="*/ 704403 w 3045"/>
                <a:gd name="T117" fmla="*/ 0 h 532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045" h="5323">
                  <a:moveTo>
                    <a:pt x="1969" y="0"/>
                  </a:moveTo>
                  <a:lnTo>
                    <a:pt x="1969" y="1206"/>
                  </a:lnTo>
                  <a:lnTo>
                    <a:pt x="1967" y="1229"/>
                  </a:lnTo>
                  <a:lnTo>
                    <a:pt x="1965" y="1253"/>
                  </a:lnTo>
                  <a:lnTo>
                    <a:pt x="1963" y="1275"/>
                  </a:lnTo>
                  <a:lnTo>
                    <a:pt x="1959" y="1297"/>
                  </a:lnTo>
                  <a:lnTo>
                    <a:pt x="1954" y="1318"/>
                  </a:lnTo>
                  <a:lnTo>
                    <a:pt x="1949" y="1339"/>
                  </a:lnTo>
                  <a:lnTo>
                    <a:pt x="1941" y="1360"/>
                  </a:lnTo>
                  <a:lnTo>
                    <a:pt x="1933" y="1380"/>
                  </a:lnTo>
                  <a:lnTo>
                    <a:pt x="1924" y="1400"/>
                  </a:lnTo>
                  <a:lnTo>
                    <a:pt x="1915" y="1420"/>
                  </a:lnTo>
                  <a:lnTo>
                    <a:pt x="1903" y="1438"/>
                  </a:lnTo>
                  <a:lnTo>
                    <a:pt x="1892" y="1455"/>
                  </a:lnTo>
                  <a:lnTo>
                    <a:pt x="1879" y="1473"/>
                  </a:lnTo>
                  <a:lnTo>
                    <a:pt x="1867" y="1490"/>
                  </a:lnTo>
                  <a:lnTo>
                    <a:pt x="1853" y="1507"/>
                  </a:lnTo>
                  <a:lnTo>
                    <a:pt x="1838" y="1522"/>
                  </a:lnTo>
                  <a:lnTo>
                    <a:pt x="1822" y="1536"/>
                  </a:lnTo>
                  <a:lnTo>
                    <a:pt x="1806" y="1551"/>
                  </a:lnTo>
                  <a:lnTo>
                    <a:pt x="1789" y="1564"/>
                  </a:lnTo>
                  <a:lnTo>
                    <a:pt x="1772" y="1576"/>
                  </a:lnTo>
                  <a:lnTo>
                    <a:pt x="1754" y="1588"/>
                  </a:lnTo>
                  <a:lnTo>
                    <a:pt x="1735" y="1598"/>
                  </a:lnTo>
                  <a:lnTo>
                    <a:pt x="1716" y="1609"/>
                  </a:lnTo>
                  <a:lnTo>
                    <a:pt x="1696" y="1617"/>
                  </a:lnTo>
                  <a:lnTo>
                    <a:pt x="1676" y="1626"/>
                  </a:lnTo>
                  <a:lnTo>
                    <a:pt x="1655" y="1632"/>
                  </a:lnTo>
                  <a:lnTo>
                    <a:pt x="1634" y="1638"/>
                  </a:lnTo>
                  <a:lnTo>
                    <a:pt x="1612" y="1644"/>
                  </a:lnTo>
                  <a:lnTo>
                    <a:pt x="1590" y="1648"/>
                  </a:lnTo>
                  <a:lnTo>
                    <a:pt x="1568" y="1650"/>
                  </a:lnTo>
                  <a:lnTo>
                    <a:pt x="1546" y="1652"/>
                  </a:lnTo>
                  <a:lnTo>
                    <a:pt x="1523" y="1653"/>
                  </a:lnTo>
                  <a:lnTo>
                    <a:pt x="1500" y="1652"/>
                  </a:lnTo>
                  <a:lnTo>
                    <a:pt x="1477" y="1650"/>
                  </a:lnTo>
                  <a:lnTo>
                    <a:pt x="1455" y="1648"/>
                  </a:lnTo>
                  <a:lnTo>
                    <a:pt x="1432" y="1644"/>
                  </a:lnTo>
                  <a:lnTo>
                    <a:pt x="1411" y="1638"/>
                  </a:lnTo>
                  <a:lnTo>
                    <a:pt x="1390" y="1632"/>
                  </a:lnTo>
                  <a:lnTo>
                    <a:pt x="1369" y="1626"/>
                  </a:lnTo>
                  <a:lnTo>
                    <a:pt x="1349" y="1617"/>
                  </a:lnTo>
                  <a:lnTo>
                    <a:pt x="1329" y="1609"/>
                  </a:lnTo>
                  <a:lnTo>
                    <a:pt x="1310" y="1598"/>
                  </a:lnTo>
                  <a:lnTo>
                    <a:pt x="1292" y="1588"/>
                  </a:lnTo>
                  <a:lnTo>
                    <a:pt x="1274" y="1576"/>
                  </a:lnTo>
                  <a:lnTo>
                    <a:pt x="1256" y="1564"/>
                  </a:lnTo>
                  <a:lnTo>
                    <a:pt x="1239" y="1551"/>
                  </a:lnTo>
                  <a:lnTo>
                    <a:pt x="1223" y="1536"/>
                  </a:lnTo>
                  <a:lnTo>
                    <a:pt x="1207" y="1522"/>
                  </a:lnTo>
                  <a:lnTo>
                    <a:pt x="1193" y="1507"/>
                  </a:lnTo>
                  <a:lnTo>
                    <a:pt x="1179" y="1490"/>
                  </a:lnTo>
                  <a:lnTo>
                    <a:pt x="1165" y="1473"/>
                  </a:lnTo>
                  <a:lnTo>
                    <a:pt x="1153" y="1455"/>
                  </a:lnTo>
                  <a:lnTo>
                    <a:pt x="1141" y="1438"/>
                  </a:lnTo>
                  <a:lnTo>
                    <a:pt x="1131" y="1420"/>
                  </a:lnTo>
                  <a:lnTo>
                    <a:pt x="1121" y="1400"/>
                  </a:lnTo>
                  <a:lnTo>
                    <a:pt x="1112" y="1380"/>
                  </a:lnTo>
                  <a:lnTo>
                    <a:pt x="1104" y="1360"/>
                  </a:lnTo>
                  <a:lnTo>
                    <a:pt x="1097" y="1339"/>
                  </a:lnTo>
                  <a:lnTo>
                    <a:pt x="1091" y="1318"/>
                  </a:lnTo>
                  <a:lnTo>
                    <a:pt x="1087" y="1297"/>
                  </a:lnTo>
                  <a:lnTo>
                    <a:pt x="1082" y="1275"/>
                  </a:lnTo>
                  <a:lnTo>
                    <a:pt x="1079" y="1253"/>
                  </a:lnTo>
                  <a:lnTo>
                    <a:pt x="1077" y="1229"/>
                  </a:lnTo>
                  <a:lnTo>
                    <a:pt x="1077" y="1206"/>
                  </a:lnTo>
                  <a:lnTo>
                    <a:pt x="1077" y="0"/>
                  </a:lnTo>
                  <a:lnTo>
                    <a:pt x="1019" y="19"/>
                  </a:lnTo>
                  <a:lnTo>
                    <a:pt x="963" y="41"/>
                  </a:lnTo>
                  <a:lnTo>
                    <a:pt x="907" y="64"/>
                  </a:lnTo>
                  <a:lnTo>
                    <a:pt x="852" y="89"/>
                  </a:lnTo>
                  <a:lnTo>
                    <a:pt x="799" y="116"/>
                  </a:lnTo>
                  <a:lnTo>
                    <a:pt x="746" y="147"/>
                  </a:lnTo>
                  <a:lnTo>
                    <a:pt x="696" y="178"/>
                  </a:lnTo>
                  <a:lnTo>
                    <a:pt x="646" y="212"/>
                  </a:lnTo>
                  <a:lnTo>
                    <a:pt x="598" y="247"/>
                  </a:lnTo>
                  <a:lnTo>
                    <a:pt x="550" y="285"/>
                  </a:lnTo>
                  <a:lnTo>
                    <a:pt x="505" y="323"/>
                  </a:lnTo>
                  <a:lnTo>
                    <a:pt x="462" y="363"/>
                  </a:lnTo>
                  <a:lnTo>
                    <a:pt x="420" y="407"/>
                  </a:lnTo>
                  <a:lnTo>
                    <a:pt x="380" y="450"/>
                  </a:lnTo>
                  <a:lnTo>
                    <a:pt x="341" y="496"/>
                  </a:lnTo>
                  <a:lnTo>
                    <a:pt x="305" y="542"/>
                  </a:lnTo>
                  <a:lnTo>
                    <a:pt x="270" y="591"/>
                  </a:lnTo>
                  <a:lnTo>
                    <a:pt x="236" y="641"/>
                  </a:lnTo>
                  <a:lnTo>
                    <a:pt x="206" y="692"/>
                  </a:lnTo>
                  <a:lnTo>
                    <a:pt x="176" y="745"/>
                  </a:lnTo>
                  <a:lnTo>
                    <a:pt x="149" y="799"/>
                  </a:lnTo>
                  <a:lnTo>
                    <a:pt x="124" y="853"/>
                  </a:lnTo>
                  <a:lnTo>
                    <a:pt x="102" y="909"/>
                  </a:lnTo>
                  <a:lnTo>
                    <a:pt x="81" y="967"/>
                  </a:lnTo>
                  <a:lnTo>
                    <a:pt x="62" y="1025"/>
                  </a:lnTo>
                  <a:lnTo>
                    <a:pt x="46" y="1083"/>
                  </a:lnTo>
                  <a:lnTo>
                    <a:pt x="32" y="1143"/>
                  </a:lnTo>
                  <a:lnTo>
                    <a:pt x="26" y="1174"/>
                  </a:lnTo>
                  <a:lnTo>
                    <a:pt x="21" y="1204"/>
                  </a:lnTo>
                  <a:lnTo>
                    <a:pt x="15" y="1236"/>
                  </a:lnTo>
                  <a:lnTo>
                    <a:pt x="11" y="1266"/>
                  </a:lnTo>
                  <a:lnTo>
                    <a:pt x="8" y="1298"/>
                  </a:lnTo>
                  <a:lnTo>
                    <a:pt x="5" y="1329"/>
                  </a:lnTo>
                  <a:lnTo>
                    <a:pt x="3" y="1361"/>
                  </a:lnTo>
                  <a:lnTo>
                    <a:pt x="1" y="1392"/>
                  </a:lnTo>
                  <a:lnTo>
                    <a:pt x="0" y="1424"/>
                  </a:lnTo>
                  <a:lnTo>
                    <a:pt x="0" y="1457"/>
                  </a:lnTo>
                  <a:lnTo>
                    <a:pt x="0" y="1489"/>
                  </a:lnTo>
                  <a:lnTo>
                    <a:pt x="1" y="1522"/>
                  </a:lnTo>
                  <a:lnTo>
                    <a:pt x="3" y="1553"/>
                  </a:lnTo>
                  <a:lnTo>
                    <a:pt x="5" y="1586"/>
                  </a:lnTo>
                  <a:lnTo>
                    <a:pt x="8" y="1617"/>
                  </a:lnTo>
                  <a:lnTo>
                    <a:pt x="12" y="1650"/>
                  </a:lnTo>
                  <a:lnTo>
                    <a:pt x="16" y="1681"/>
                  </a:lnTo>
                  <a:lnTo>
                    <a:pt x="22" y="1712"/>
                  </a:lnTo>
                  <a:lnTo>
                    <a:pt x="27" y="1743"/>
                  </a:lnTo>
                  <a:lnTo>
                    <a:pt x="33" y="1774"/>
                  </a:lnTo>
                  <a:lnTo>
                    <a:pt x="41" y="1804"/>
                  </a:lnTo>
                  <a:lnTo>
                    <a:pt x="48" y="1835"/>
                  </a:lnTo>
                  <a:lnTo>
                    <a:pt x="55" y="1865"/>
                  </a:lnTo>
                  <a:lnTo>
                    <a:pt x="65" y="1895"/>
                  </a:lnTo>
                  <a:lnTo>
                    <a:pt x="74" y="1924"/>
                  </a:lnTo>
                  <a:lnTo>
                    <a:pt x="84" y="1954"/>
                  </a:lnTo>
                  <a:lnTo>
                    <a:pt x="94" y="1983"/>
                  </a:lnTo>
                  <a:lnTo>
                    <a:pt x="106" y="2011"/>
                  </a:lnTo>
                  <a:lnTo>
                    <a:pt x="117" y="2040"/>
                  </a:lnTo>
                  <a:lnTo>
                    <a:pt x="129" y="2068"/>
                  </a:lnTo>
                  <a:lnTo>
                    <a:pt x="155" y="2124"/>
                  </a:lnTo>
                  <a:lnTo>
                    <a:pt x="184" y="2178"/>
                  </a:lnTo>
                  <a:lnTo>
                    <a:pt x="214" y="2231"/>
                  </a:lnTo>
                  <a:lnTo>
                    <a:pt x="246" y="2283"/>
                  </a:lnTo>
                  <a:lnTo>
                    <a:pt x="280" y="2332"/>
                  </a:lnTo>
                  <a:lnTo>
                    <a:pt x="316" y="2381"/>
                  </a:lnTo>
                  <a:lnTo>
                    <a:pt x="355" y="2428"/>
                  </a:lnTo>
                  <a:lnTo>
                    <a:pt x="395" y="2474"/>
                  </a:lnTo>
                  <a:lnTo>
                    <a:pt x="436" y="2517"/>
                  </a:lnTo>
                  <a:lnTo>
                    <a:pt x="480" y="2560"/>
                  </a:lnTo>
                  <a:lnTo>
                    <a:pt x="525" y="2600"/>
                  </a:lnTo>
                  <a:lnTo>
                    <a:pt x="572" y="2639"/>
                  </a:lnTo>
                  <a:lnTo>
                    <a:pt x="620" y="2676"/>
                  </a:lnTo>
                  <a:lnTo>
                    <a:pt x="669" y="2710"/>
                  </a:lnTo>
                  <a:lnTo>
                    <a:pt x="721" y="2744"/>
                  </a:lnTo>
                  <a:lnTo>
                    <a:pt x="773" y="2775"/>
                  </a:lnTo>
                  <a:lnTo>
                    <a:pt x="827" y="2804"/>
                  </a:lnTo>
                  <a:lnTo>
                    <a:pt x="883" y="2830"/>
                  </a:lnTo>
                  <a:lnTo>
                    <a:pt x="938" y="2855"/>
                  </a:lnTo>
                  <a:lnTo>
                    <a:pt x="996" y="2878"/>
                  </a:lnTo>
                  <a:lnTo>
                    <a:pt x="1054" y="2899"/>
                  </a:lnTo>
                  <a:lnTo>
                    <a:pt x="1084" y="2908"/>
                  </a:lnTo>
                  <a:lnTo>
                    <a:pt x="1114" y="2916"/>
                  </a:lnTo>
                  <a:lnTo>
                    <a:pt x="1114" y="5323"/>
                  </a:lnTo>
                  <a:lnTo>
                    <a:pt x="1931" y="5323"/>
                  </a:lnTo>
                  <a:lnTo>
                    <a:pt x="1931" y="2916"/>
                  </a:lnTo>
                  <a:lnTo>
                    <a:pt x="1961" y="2908"/>
                  </a:lnTo>
                  <a:lnTo>
                    <a:pt x="1991" y="2899"/>
                  </a:lnTo>
                  <a:lnTo>
                    <a:pt x="2049" y="2878"/>
                  </a:lnTo>
                  <a:lnTo>
                    <a:pt x="2107" y="2855"/>
                  </a:lnTo>
                  <a:lnTo>
                    <a:pt x="2163" y="2830"/>
                  </a:lnTo>
                  <a:lnTo>
                    <a:pt x="2219" y="2804"/>
                  </a:lnTo>
                  <a:lnTo>
                    <a:pt x="2272" y="2775"/>
                  </a:lnTo>
                  <a:lnTo>
                    <a:pt x="2325" y="2744"/>
                  </a:lnTo>
                  <a:lnTo>
                    <a:pt x="2376" y="2710"/>
                  </a:lnTo>
                  <a:lnTo>
                    <a:pt x="2426" y="2676"/>
                  </a:lnTo>
                  <a:lnTo>
                    <a:pt x="2474" y="2639"/>
                  </a:lnTo>
                  <a:lnTo>
                    <a:pt x="2520" y="2600"/>
                  </a:lnTo>
                  <a:lnTo>
                    <a:pt x="2566" y="2560"/>
                  </a:lnTo>
                  <a:lnTo>
                    <a:pt x="2609" y="2517"/>
                  </a:lnTo>
                  <a:lnTo>
                    <a:pt x="2651" y="2474"/>
                  </a:lnTo>
                  <a:lnTo>
                    <a:pt x="2691" y="2428"/>
                  </a:lnTo>
                  <a:lnTo>
                    <a:pt x="2729" y="2381"/>
                  </a:lnTo>
                  <a:lnTo>
                    <a:pt x="2765" y="2332"/>
                  </a:lnTo>
                  <a:lnTo>
                    <a:pt x="2799" y="2283"/>
                  </a:lnTo>
                  <a:lnTo>
                    <a:pt x="2832" y="2231"/>
                  </a:lnTo>
                  <a:lnTo>
                    <a:pt x="2862" y="2178"/>
                  </a:lnTo>
                  <a:lnTo>
                    <a:pt x="2890" y="2124"/>
                  </a:lnTo>
                  <a:lnTo>
                    <a:pt x="2917" y="2068"/>
                  </a:lnTo>
                  <a:lnTo>
                    <a:pt x="2928" y="2040"/>
                  </a:lnTo>
                  <a:lnTo>
                    <a:pt x="2940" y="2011"/>
                  </a:lnTo>
                  <a:lnTo>
                    <a:pt x="2951" y="1983"/>
                  </a:lnTo>
                  <a:lnTo>
                    <a:pt x="2962" y="1954"/>
                  </a:lnTo>
                  <a:lnTo>
                    <a:pt x="2971" y="1924"/>
                  </a:lnTo>
                  <a:lnTo>
                    <a:pt x="2981" y="1895"/>
                  </a:lnTo>
                  <a:lnTo>
                    <a:pt x="2989" y="1865"/>
                  </a:lnTo>
                  <a:lnTo>
                    <a:pt x="2998" y="1835"/>
                  </a:lnTo>
                  <a:lnTo>
                    <a:pt x="3005" y="1804"/>
                  </a:lnTo>
                  <a:lnTo>
                    <a:pt x="3012" y="1774"/>
                  </a:lnTo>
                  <a:lnTo>
                    <a:pt x="3019" y="1743"/>
                  </a:lnTo>
                  <a:lnTo>
                    <a:pt x="3024" y="1712"/>
                  </a:lnTo>
                  <a:lnTo>
                    <a:pt x="3029" y="1681"/>
                  </a:lnTo>
                  <a:lnTo>
                    <a:pt x="3033" y="1650"/>
                  </a:lnTo>
                  <a:lnTo>
                    <a:pt x="3037" y="1617"/>
                  </a:lnTo>
                  <a:lnTo>
                    <a:pt x="3040" y="1586"/>
                  </a:lnTo>
                  <a:lnTo>
                    <a:pt x="3042" y="1553"/>
                  </a:lnTo>
                  <a:lnTo>
                    <a:pt x="3044" y="1522"/>
                  </a:lnTo>
                  <a:lnTo>
                    <a:pt x="3045" y="1489"/>
                  </a:lnTo>
                  <a:lnTo>
                    <a:pt x="3045" y="1457"/>
                  </a:lnTo>
                  <a:lnTo>
                    <a:pt x="3045" y="1424"/>
                  </a:lnTo>
                  <a:lnTo>
                    <a:pt x="3044" y="1392"/>
                  </a:lnTo>
                  <a:lnTo>
                    <a:pt x="3043" y="1361"/>
                  </a:lnTo>
                  <a:lnTo>
                    <a:pt x="3040" y="1329"/>
                  </a:lnTo>
                  <a:lnTo>
                    <a:pt x="3038" y="1298"/>
                  </a:lnTo>
                  <a:lnTo>
                    <a:pt x="3033" y="1266"/>
                  </a:lnTo>
                  <a:lnTo>
                    <a:pt x="3029" y="1236"/>
                  </a:lnTo>
                  <a:lnTo>
                    <a:pt x="3025" y="1204"/>
                  </a:lnTo>
                  <a:lnTo>
                    <a:pt x="3020" y="1174"/>
                  </a:lnTo>
                  <a:lnTo>
                    <a:pt x="3013" y="1143"/>
                  </a:lnTo>
                  <a:lnTo>
                    <a:pt x="3000" y="1083"/>
                  </a:lnTo>
                  <a:lnTo>
                    <a:pt x="2983" y="1025"/>
                  </a:lnTo>
                  <a:lnTo>
                    <a:pt x="2965" y="967"/>
                  </a:lnTo>
                  <a:lnTo>
                    <a:pt x="2944" y="909"/>
                  </a:lnTo>
                  <a:lnTo>
                    <a:pt x="2921" y="853"/>
                  </a:lnTo>
                  <a:lnTo>
                    <a:pt x="2896" y="799"/>
                  </a:lnTo>
                  <a:lnTo>
                    <a:pt x="2869" y="745"/>
                  </a:lnTo>
                  <a:lnTo>
                    <a:pt x="2840" y="692"/>
                  </a:lnTo>
                  <a:lnTo>
                    <a:pt x="2808" y="641"/>
                  </a:lnTo>
                  <a:lnTo>
                    <a:pt x="2776" y="591"/>
                  </a:lnTo>
                  <a:lnTo>
                    <a:pt x="2740" y="542"/>
                  </a:lnTo>
                  <a:lnTo>
                    <a:pt x="2703" y="496"/>
                  </a:lnTo>
                  <a:lnTo>
                    <a:pt x="2665" y="450"/>
                  </a:lnTo>
                  <a:lnTo>
                    <a:pt x="2624" y="407"/>
                  </a:lnTo>
                  <a:lnTo>
                    <a:pt x="2583" y="363"/>
                  </a:lnTo>
                  <a:lnTo>
                    <a:pt x="2539" y="323"/>
                  </a:lnTo>
                  <a:lnTo>
                    <a:pt x="2494" y="285"/>
                  </a:lnTo>
                  <a:lnTo>
                    <a:pt x="2448" y="247"/>
                  </a:lnTo>
                  <a:lnTo>
                    <a:pt x="2400" y="212"/>
                  </a:lnTo>
                  <a:lnTo>
                    <a:pt x="2350" y="178"/>
                  </a:lnTo>
                  <a:lnTo>
                    <a:pt x="2299" y="147"/>
                  </a:lnTo>
                  <a:lnTo>
                    <a:pt x="2247" y="116"/>
                  </a:lnTo>
                  <a:lnTo>
                    <a:pt x="2193" y="89"/>
                  </a:lnTo>
                  <a:lnTo>
                    <a:pt x="2139" y="64"/>
                  </a:lnTo>
                  <a:lnTo>
                    <a:pt x="2083" y="41"/>
                  </a:lnTo>
                  <a:lnTo>
                    <a:pt x="2026" y="19"/>
                  </a:lnTo>
                  <a:lnTo>
                    <a:pt x="196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1699926" y="3264426"/>
            <a:ext cx="1690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523067" y="3282163"/>
            <a:ext cx="1690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311365" y="3264426"/>
            <a:ext cx="1690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093249" y="3271782"/>
            <a:ext cx="1690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875133" y="3274288"/>
            <a:ext cx="1690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1875108" y="3935253"/>
            <a:ext cx="1307252" cy="66473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Docker</a:t>
            </a:r>
            <a:r>
              <a:rPr lang="zh-CN" altLang="en-US" sz="1600" dirty="0"/>
              <a:t>项目开源</a:t>
            </a:r>
            <a:endParaRPr lang="zh-CN" altLang="en-US" sz="1600" dirty="0"/>
          </a:p>
        </p:txBody>
      </p:sp>
      <p:sp>
        <p:nvSpPr>
          <p:cNvPr id="78" name="矩形: 圆角 77"/>
          <p:cNvSpPr/>
          <p:nvPr/>
        </p:nvSpPr>
        <p:spPr>
          <a:xfrm>
            <a:off x="3738051" y="2428389"/>
            <a:ext cx="1151190" cy="51374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v1.0</a:t>
            </a:r>
            <a:r>
              <a:rPr lang="zh-CN" altLang="en-US" sz="1600" dirty="0"/>
              <a:t>发布</a:t>
            </a:r>
            <a:endParaRPr lang="zh-CN" altLang="en-US" sz="1600" dirty="0"/>
          </a:p>
        </p:txBody>
      </p:sp>
      <p:sp>
        <p:nvSpPr>
          <p:cNvPr id="79" name="矩形: 圆角 78"/>
          <p:cNvSpPr/>
          <p:nvPr/>
        </p:nvSpPr>
        <p:spPr>
          <a:xfrm>
            <a:off x="2215815" y="4820242"/>
            <a:ext cx="1307252" cy="66473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zh-CN" altLang="en-US" sz="1600" dirty="0"/>
              <a:t>贡献者超过</a:t>
            </a:r>
            <a:r>
              <a:rPr lang="en-US" altLang="zh-CN" sz="1600" dirty="0"/>
              <a:t>200</a:t>
            </a:r>
            <a:r>
              <a:rPr lang="zh-CN" altLang="en-US" sz="1600" dirty="0"/>
              <a:t>人</a:t>
            </a:r>
            <a:endParaRPr lang="zh-CN" altLang="en-US" sz="1600" dirty="0"/>
          </a:p>
        </p:txBody>
      </p:sp>
      <p:sp>
        <p:nvSpPr>
          <p:cNvPr id="80" name="矩形: 圆角 79"/>
          <p:cNvSpPr/>
          <p:nvPr/>
        </p:nvSpPr>
        <p:spPr>
          <a:xfrm>
            <a:off x="4004113" y="1737242"/>
            <a:ext cx="1174856" cy="50838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AWS</a:t>
            </a:r>
            <a:r>
              <a:rPr lang="zh-CN" altLang="en-US" sz="1600" dirty="0"/>
              <a:t>支持</a:t>
            </a:r>
            <a:endParaRPr lang="zh-CN" altLang="en-US" sz="1600" dirty="0"/>
          </a:p>
        </p:txBody>
      </p:sp>
      <p:sp>
        <p:nvSpPr>
          <p:cNvPr id="81" name="矩形: 圆角 80"/>
          <p:cNvSpPr/>
          <p:nvPr/>
        </p:nvSpPr>
        <p:spPr>
          <a:xfrm>
            <a:off x="5311365" y="3854833"/>
            <a:ext cx="1788850" cy="52129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Docker Network</a:t>
            </a:r>
            <a:endParaRPr lang="zh-CN" altLang="en-US" sz="1600" dirty="0"/>
          </a:p>
        </p:txBody>
      </p:sp>
      <p:sp>
        <p:nvSpPr>
          <p:cNvPr id="82" name="矩形: 圆角 81"/>
          <p:cNvSpPr/>
          <p:nvPr/>
        </p:nvSpPr>
        <p:spPr>
          <a:xfrm>
            <a:off x="5551714" y="4598803"/>
            <a:ext cx="1729830" cy="58975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Docker Hub</a:t>
            </a:r>
            <a:endParaRPr lang="en-US" altLang="zh-CN" sz="1600" dirty="0"/>
          </a:p>
          <a:p>
            <a:pPr algn="ctr"/>
            <a:r>
              <a:rPr lang="zh-CN" altLang="en-US" sz="1600" dirty="0"/>
              <a:t>订阅服务</a:t>
            </a:r>
            <a:endParaRPr lang="zh-CN" altLang="en-US" sz="1600" dirty="0"/>
          </a:p>
        </p:txBody>
      </p:sp>
      <p:sp>
        <p:nvSpPr>
          <p:cNvPr id="83" name="矩形: 圆角 82"/>
          <p:cNvSpPr/>
          <p:nvPr/>
        </p:nvSpPr>
        <p:spPr>
          <a:xfrm>
            <a:off x="4164206" y="869917"/>
            <a:ext cx="1294202" cy="67472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Swarm</a:t>
            </a:r>
            <a:r>
              <a:rPr lang="zh-CN" altLang="en-US" sz="1600" dirty="0"/>
              <a:t>、</a:t>
            </a:r>
            <a:endParaRPr lang="en-US" altLang="zh-CN" sz="1600" dirty="0"/>
          </a:p>
          <a:p>
            <a:pPr algn="ctr"/>
            <a:r>
              <a:rPr lang="en-US" altLang="zh-CN" sz="1600" dirty="0"/>
              <a:t>Compose</a:t>
            </a:r>
            <a:endParaRPr lang="en-US" altLang="zh-CN" sz="1600" dirty="0"/>
          </a:p>
        </p:txBody>
      </p:sp>
      <p:sp>
        <p:nvSpPr>
          <p:cNvPr id="84" name="矩形: 圆角 83"/>
          <p:cNvSpPr/>
          <p:nvPr/>
        </p:nvSpPr>
        <p:spPr>
          <a:xfrm>
            <a:off x="5889623" y="5411233"/>
            <a:ext cx="1729830" cy="61594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v1.9</a:t>
            </a:r>
            <a:r>
              <a:rPr lang="zh-CN" altLang="en-US" sz="1600" dirty="0"/>
              <a:t>里程碑</a:t>
            </a:r>
            <a:endParaRPr lang="en-US" altLang="zh-CN" sz="1600" dirty="0"/>
          </a:p>
          <a:p>
            <a:pPr algn="ctr"/>
            <a:r>
              <a:rPr lang="zh-CN" altLang="en-US" sz="1600" dirty="0"/>
              <a:t>（</a:t>
            </a:r>
            <a:r>
              <a:rPr lang="en-US" altLang="zh-CN" sz="1600" dirty="0"/>
              <a:t>5</a:t>
            </a:r>
            <a:r>
              <a:rPr lang="zh-CN" altLang="en-US" sz="1600" dirty="0"/>
              <a:t>种存储驱动）</a:t>
            </a:r>
            <a:endParaRPr lang="zh-CN" altLang="en-US" sz="1600" dirty="0"/>
          </a:p>
        </p:txBody>
      </p:sp>
      <p:sp>
        <p:nvSpPr>
          <p:cNvPr id="85" name="矩形: 圆角 84"/>
          <p:cNvSpPr/>
          <p:nvPr/>
        </p:nvSpPr>
        <p:spPr>
          <a:xfrm>
            <a:off x="6967267" y="2208656"/>
            <a:ext cx="1812941" cy="76237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Kubernetes</a:t>
            </a:r>
            <a:endParaRPr lang="en-US" altLang="zh-CN" sz="1600" dirty="0"/>
          </a:p>
          <a:p>
            <a:pPr algn="ctr"/>
            <a:r>
              <a:rPr lang="en-US" altLang="zh-CN" sz="1600" dirty="0"/>
              <a:t>dashboard v1.0.0</a:t>
            </a:r>
            <a:endParaRPr lang="zh-CN" altLang="en-US" sz="1600" dirty="0"/>
          </a:p>
        </p:txBody>
      </p:sp>
      <p:sp>
        <p:nvSpPr>
          <p:cNvPr id="86" name="矩形: 圆角 85"/>
          <p:cNvSpPr/>
          <p:nvPr/>
        </p:nvSpPr>
        <p:spPr>
          <a:xfrm>
            <a:off x="7677921" y="1365185"/>
            <a:ext cx="1307252" cy="66473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Docker</a:t>
            </a:r>
            <a:r>
              <a:rPr lang="zh-CN" altLang="en-US" sz="1600" dirty="0"/>
              <a:t> </a:t>
            </a:r>
            <a:r>
              <a:rPr lang="en-US" altLang="zh-CN" sz="1600" dirty="0"/>
              <a:t>Data</a:t>
            </a:r>
            <a:r>
              <a:rPr lang="zh-CN" altLang="en-US" sz="1600" dirty="0"/>
              <a:t> </a:t>
            </a:r>
            <a:r>
              <a:rPr lang="en-US" altLang="zh-CN" sz="1600" dirty="0"/>
              <a:t>Center</a:t>
            </a:r>
            <a:endParaRPr lang="zh-CN" altLang="en-US" sz="1600" dirty="0"/>
          </a:p>
        </p:txBody>
      </p:sp>
      <p:sp>
        <p:nvSpPr>
          <p:cNvPr id="87" name="矩形: 圆角 86"/>
          <p:cNvSpPr/>
          <p:nvPr/>
        </p:nvSpPr>
        <p:spPr>
          <a:xfrm>
            <a:off x="7987004" y="518304"/>
            <a:ext cx="1422187" cy="66473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Docker</a:t>
            </a:r>
            <a:r>
              <a:rPr lang="zh-CN" altLang="en-US" sz="1600" dirty="0"/>
              <a:t> </a:t>
            </a:r>
            <a:r>
              <a:rPr lang="en-US" altLang="zh-CN" sz="1600" dirty="0"/>
              <a:t>Trust Registry</a:t>
            </a:r>
            <a:endParaRPr lang="zh-CN" altLang="en-US" sz="1600" dirty="0"/>
          </a:p>
        </p:txBody>
      </p:sp>
      <p:sp>
        <p:nvSpPr>
          <p:cNvPr id="88" name="矩形: 圆角 87"/>
          <p:cNvSpPr/>
          <p:nvPr/>
        </p:nvSpPr>
        <p:spPr>
          <a:xfrm>
            <a:off x="9229220" y="3854834"/>
            <a:ext cx="1307252" cy="52129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Daemon +</a:t>
            </a:r>
            <a:endParaRPr lang="zh-CN" altLang="en-US" sz="1600" dirty="0"/>
          </a:p>
        </p:txBody>
      </p:sp>
      <p:sp>
        <p:nvSpPr>
          <p:cNvPr id="89" name="矩形: 圆角 88"/>
          <p:cNvSpPr/>
          <p:nvPr/>
        </p:nvSpPr>
        <p:spPr>
          <a:xfrm>
            <a:off x="9487653" y="4593479"/>
            <a:ext cx="1354517" cy="165803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1600" dirty="0"/>
              <a:t>Compose</a:t>
            </a:r>
            <a:r>
              <a:rPr lang="zh-CN" altLang="en-US" sz="1600" dirty="0"/>
              <a:t>、</a:t>
            </a:r>
            <a:endParaRPr lang="en-US" altLang="zh-CN" sz="1600" dirty="0"/>
          </a:p>
          <a:p>
            <a:pPr algn="ctr"/>
            <a:r>
              <a:rPr lang="en-US" altLang="zh-CN" sz="1600" dirty="0"/>
              <a:t>Swarm</a:t>
            </a:r>
            <a:r>
              <a:rPr lang="zh-CN" altLang="en-US" sz="1600" dirty="0"/>
              <a:t>、</a:t>
            </a:r>
            <a:endParaRPr lang="en-US" altLang="zh-CN" sz="1600" dirty="0"/>
          </a:p>
          <a:p>
            <a:pPr algn="ctr"/>
            <a:r>
              <a:rPr lang="en-US" altLang="zh-CN" sz="1600" dirty="0"/>
              <a:t>Network</a:t>
            </a:r>
            <a:r>
              <a:rPr lang="zh-CN" altLang="en-US" sz="1600" dirty="0"/>
              <a:t>、</a:t>
            </a:r>
            <a:endParaRPr lang="en-US" altLang="zh-CN" sz="1600" dirty="0"/>
          </a:p>
          <a:p>
            <a:pPr algn="ctr"/>
            <a:r>
              <a:rPr lang="en-US" altLang="zh-CN" sz="1600" dirty="0"/>
              <a:t>Storage</a:t>
            </a:r>
            <a:r>
              <a:rPr lang="zh-CN" altLang="en-US" sz="1600" dirty="0"/>
              <a:t>、</a:t>
            </a:r>
            <a:endParaRPr lang="en-US" altLang="zh-CN" sz="1600" dirty="0"/>
          </a:p>
          <a:p>
            <a:pPr algn="ctr"/>
            <a:r>
              <a:rPr lang="en-US" altLang="zh-CN" sz="1600" dirty="0"/>
              <a:t>Registry</a:t>
            </a:r>
            <a:endParaRPr lang="en-US" altLang="zh-CN" sz="1600" dirty="0"/>
          </a:p>
          <a:p>
            <a:pPr algn="ctr"/>
            <a:r>
              <a:rPr lang="en-US" altLang="zh-CN" sz="1600" dirty="0"/>
              <a:t>……</a:t>
            </a:r>
            <a:endParaRPr lang="zh-CN" alt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44" grpId="0"/>
      <p:bldP spid="45" grpId="0"/>
      <p:bldP spid="46" grpId="0"/>
      <p:bldP spid="2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  <p:sp>
        <p:nvSpPr>
          <p:cNvPr id="5" name="任意多边形: 形状 4"/>
          <p:cNvSpPr/>
          <p:nvPr/>
        </p:nvSpPr>
        <p:spPr>
          <a:xfrm>
            <a:off x="3549112" y="0"/>
            <a:ext cx="8656252" cy="6858000"/>
          </a:xfrm>
          <a:custGeom>
            <a:avLst/>
            <a:gdLst>
              <a:gd name="connsiteX0" fmla="*/ 2190884 w 8306133"/>
              <a:gd name="connsiteY0" fmla="*/ 0 h 6858000"/>
              <a:gd name="connsiteX1" fmla="*/ 8306133 w 8306133"/>
              <a:gd name="connsiteY1" fmla="*/ 0 h 6858000"/>
              <a:gd name="connsiteX2" fmla="*/ 8306133 w 8306133"/>
              <a:gd name="connsiteY2" fmla="*/ 6858000 h 6858000"/>
              <a:gd name="connsiteX3" fmla="*/ 0 w 8306133"/>
              <a:gd name="connsiteY3" fmla="*/ 6858000 h 6858000"/>
              <a:gd name="connsiteX4" fmla="*/ 16843 w 8306133"/>
              <a:gd name="connsiteY4" fmla="*/ 6848483 h 6858000"/>
              <a:gd name="connsiteX5" fmla="*/ 1479999 w 8306133"/>
              <a:gd name="connsiteY5" fmla="*/ 5603759 h 6858000"/>
              <a:gd name="connsiteX6" fmla="*/ 2346189 w 8306133"/>
              <a:gd name="connsiteY6" fmla="*/ 2454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06133" h="6858000">
                <a:moveTo>
                  <a:pt x="2190884" y="0"/>
                </a:moveTo>
                <a:lnTo>
                  <a:pt x="8306133" y="0"/>
                </a:lnTo>
                <a:lnTo>
                  <a:pt x="8306133" y="6858000"/>
                </a:lnTo>
                <a:lnTo>
                  <a:pt x="0" y="6858000"/>
                </a:lnTo>
                <a:lnTo>
                  <a:pt x="16843" y="6848483"/>
                </a:lnTo>
                <a:cubicBezTo>
                  <a:pt x="547011" y="6533968"/>
                  <a:pt x="1045787" y="6117015"/>
                  <a:pt x="1479999" y="5603759"/>
                </a:cubicBezTo>
                <a:cubicBezTo>
                  <a:pt x="2891190" y="3935677"/>
                  <a:pt x="3186241" y="1763624"/>
                  <a:pt x="2346189" y="245433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/>
        </p:nvGrpSpPr>
        <p:grpSpPr>
          <a:xfrm>
            <a:off x="7996617" y="487897"/>
            <a:ext cx="2061274" cy="877162"/>
            <a:chOff x="7020732" y="1704486"/>
            <a:chExt cx="2061274" cy="877162"/>
          </a:xfrm>
        </p:grpSpPr>
        <p:sp>
          <p:nvSpPr>
            <p:cNvPr id="70" name="文本框 69"/>
            <p:cNvSpPr txBox="1"/>
            <p:nvPr/>
          </p:nvSpPr>
          <p:spPr>
            <a:xfrm>
              <a:off x="7020732" y="1704486"/>
              <a:ext cx="10538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FF8B0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b="1" dirty="0">
                <a:solidFill>
                  <a:srgbClr val="FF8B0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7067227" y="2243094"/>
              <a:ext cx="20147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127188" y="1551480"/>
            <a:ext cx="4174633" cy="4753941"/>
            <a:chOff x="7127188" y="1551480"/>
            <a:chExt cx="4174633" cy="4753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7127188" y="1551480"/>
              <a:ext cx="4174633" cy="544165"/>
              <a:chOff x="6994689" y="2750534"/>
              <a:chExt cx="4174633" cy="584775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9" name="文本框 98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100" name="直接连接符 99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8" name="文本框 97"/>
              <p:cNvSpPr txBox="1"/>
              <p:nvPr/>
            </p:nvSpPr>
            <p:spPr>
              <a:xfrm>
                <a:off x="7864118" y="2812089"/>
                <a:ext cx="2365396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是什么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7127188" y="2385314"/>
              <a:ext cx="4174633" cy="544165"/>
              <a:chOff x="6994689" y="2750534"/>
              <a:chExt cx="4174633" cy="584775"/>
            </a:xfrm>
          </p:grpSpPr>
          <p:grpSp>
            <p:nvGrpSpPr>
              <p:cNvPr id="93" name="组合 92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5" name="文本框 94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96" name="直接连接符 95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文本框 93"/>
              <p:cNvSpPr txBox="1"/>
              <p:nvPr/>
            </p:nvSpPr>
            <p:spPr>
              <a:xfrm>
                <a:off x="7864118" y="2812089"/>
                <a:ext cx="2365396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可以做什么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7127188" y="3219147"/>
              <a:ext cx="4174633" cy="544165"/>
              <a:chOff x="6994689" y="2750534"/>
              <a:chExt cx="4174633" cy="584775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91" name="文本框 90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92" name="直接连接符 91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0" name="文本框 89"/>
              <p:cNvSpPr txBox="1"/>
              <p:nvPr/>
            </p:nvSpPr>
            <p:spPr>
              <a:xfrm>
                <a:off x="7864118" y="2812088"/>
                <a:ext cx="3305204" cy="429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的工作原理</a:t>
                </a:r>
                <a:endPara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7127188" y="4052978"/>
              <a:ext cx="4174633" cy="544165"/>
              <a:chOff x="6994689" y="2750534"/>
              <a:chExt cx="4174633" cy="584775"/>
            </a:xfrm>
          </p:grpSpPr>
          <p:grpSp>
            <p:nvGrpSpPr>
              <p:cNvPr id="85" name="组合 84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87" name="文本框 86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171694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04</a:t>
                  </a:r>
                  <a:endParaRPr lang="zh-CN" altLang="en-US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88" name="直接连接符 87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文本框 85"/>
              <p:cNvSpPr txBox="1"/>
              <p:nvPr/>
            </p:nvSpPr>
            <p:spPr>
              <a:xfrm>
                <a:off x="7864118" y="2812089"/>
                <a:ext cx="296399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为何使用</a:t>
                </a:r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7127188" y="4886813"/>
              <a:ext cx="4174633" cy="544165"/>
              <a:chOff x="6994689" y="2750534"/>
              <a:chExt cx="4174633" cy="584775"/>
            </a:xfrm>
          </p:grpSpPr>
          <p:grpSp>
            <p:nvGrpSpPr>
              <p:cNvPr id="81" name="组合 80"/>
              <p:cNvGrpSpPr/>
              <p:nvPr/>
            </p:nvGrpSpPr>
            <p:grpSpPr>
              <a:xfrm>
                <a:off x="6994689" y="2750534"/>
                <a:ext cx="4174633" cy="584775"/>
                <a:chOff x="6678245" y="2801949"/>
                <a:chExt cx="4174633" cy="584775"/>
              </a:xfrm>
            </p:grpSpPr>
            <p:sp>
              <p:nvSpPr>
                <p:cNvPr id="83" name="文本框 82"/>
                <p:cNvSpPr txBox="1"/>
                <p:nvPr/>
              </p:nvSpPr>
              <p:spPr>
                <a:xfrm>
                  <a:off x="6678245" y="2801949"/>
                  <a:ext cx="86942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3200" i="1" dirty="0">
                      <a:solidFill>
                        <a:srgbClr val="F57E0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05</a:t>
                  </a:r>
                  <a:endParaRPr lang="zh-CN" altLang="en-US" sz="3200" i="1" dirty="0">
                    <a:solidFill>
                      <a:srgbClr val="F57E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84" name="直接连接符 83"/>
                <p:cNvCxnSpPr/>
                <p:nvPr/>
              </p:nvCxnSpPr>
              <p:spPr>
                <a:xfrm>
                  <a:off x="6835514" y="3386724"/>
                  <a:ext cx="4017364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文本框 81"/>
              <p:cNvSpPr txBox="1"/>
              <p:nvPr/>
            </p:nvSpPr>
            <p:spPr>
              <a:xfrm>
                <a:off x="7864118" y="2812089"/>
                <a:ext cx="33052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Docker</a:t>
                </a: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的使用方法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7127188" y="5720646"/>
              <a:ext cx="4174633" cy="584775"/>
              <a:chOff x="7127188" y="5720646"/>
              <a:chExt cx="4174633" cy="584775"/>
            </a:xfrm>
          </p:grpSpPr>
          <p:sp>
            <p:nvSpPr>
              <p:cNvPr id="79" name="文本框 78"/>
              <p:cNvSpPr txBox="1"/>
              <p:nvPr/>
            </p:nvSpPr>
            <p:spPr>
              <a:xfrm>
                <a:off x="7127188" y="5720646"/>
                <a:ext cx="86942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i="1" dirty="0">
                    <a:solidFill>
                      <a:srgbClr val="1716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06</a:t>
                </a:r>
                <a:endParaRPr lang="zh-CN" altLang="en-US" sz="3200" i="1" dirty="0">
                  <a:solidFill>
                    <a:srgbClr val="17169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7996617" y="5777927"/>
                <a:ext cx="33052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将现有的服务容器化</a:t>
                </a:r>
                <a:endParaRPr lang="zh-CN" altLang="en-US" sz="2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矩形 66"/>
          <p:cNvSpPr/>
          <p:nvPr/>
        </p:nvSpPr>
        <p:spPr>
          <a:xfrm>
            <a:off x="2844" y="0"/>
            <a:ext cx="6132512" cy="18704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063" y="-739"/>
            <a:ext cx="4963364" cy="6858000"/>
          </a:xfrm>
          <a:prstGeom prst="rect">
            <a:avLst/>
          </a:prstGeom>
        </p:spPr>
      </p:pic>
      <p:sp>
        <p:nvSpPr>
          <p:cNvPr id="10241" name="Object 1" hidden="1"/>
          <p:cNvSpPr>
            <a:spLocks noChangeAspect="1"/>
          </p:cNvSpPr>
          <p:nvPr/>
        </p:nvSpPr>
        <p:spPr>
          <a:xfrm>
            <a:off x="1296735" y="1669"/>
            <a:ext cx="1666" cy="1666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eaLnBrk="0" hangingPunct="0"/>
            <a:endParaRPr lang="zh-CN" altLang="en-US" sz="1890" dirty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135356" y="448128"/>
            <a:ext cx="1475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Text Box 12"/>
          <p:cNvSpPr/>
          <p:nvPr/>
        </p:nvSpPr>
        <p:spPr>
          <a:xfrm>
            <a:off x="6135356" y="966534"/>
            <a:ext cx="6662538" cy="44287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eaLnBrk="0" hangingPunct="0">
              <a:lnSpc>
                <a:spcPct val="150000"/>
              </a:lnSpc>
              <a:spcBef>
                <a:spcPct val="50000"/>
              </a:spcBef>
            </a:pPr>
            <a:r>
              <a:rPr lang="en-US" altLang="x-none" b="1" dirty="0">
                <a:latin typeface="宋体" panose="02010600030101010101" pitchFamily="2" charset="-122"/>
                <a:ea typeface="Arial Unicode MS" panose="020B0604020202020204" pitchFamily="2" charset="-122"/>
                <a:sym typeface="Arial Unicode MS" panose="020B0604020202020204" pitchFamily="2" charset="-122"/>
              </a:rPr>
              <a:t>		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37" y="3428261"/>
            <a:ext cx="5491044" cy="3115999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5674860" y="1358660"/>
            <a:ext cx="769257" cy="801939"/>
            <a:chOff x="5711371" y="649489"/>
            <a:chExt cx="769257" cy="801939"/>
          </a:xfrm>
        </p:grpSpPr>
        <p:sp>
          <p:nvSpPr>
            <p:cNvPr id="28" name="椭圆 27"/>
            <p:cNvSpPr/>
            <p:nvPr/>
          </p:nvSpPr>
          <p:spPr>
            <a:xfrm>
              <a:off x="5711371" y="682171"/>
              <a:ext cx="769257" cy="769257"/>
            </a:xfrm>
            <a:prstGeom prst="ellipse">
              <a:avLst/>
            </a:prstGeom>
            <a:solidFill>
              <a:srgbClr val="FF66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846492" y="649489"/>
              <a:ext cx="54428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</a:rPr>
                <a:t>3</a:t>
              </a:r>
              <a:endParaRPr lang="zh-CN" altLang="en-US" sz="4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3593210" y="146309"/>
            <a:ext cx="15059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Docker Client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258540" y="2160599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组件、结构和工作流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599199" y="532750"/>
            <a:ext cx="177523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Docker Daemon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593210" y="919191"/>
            <a:ext cx="17378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Docker Registry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593210" y="1305632"/>
            <a:ext cx="1900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Docker Container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4432" y="617400"/>
            <a:ext cx="1736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体系结构</a:t>
            </a:r>
            <a:endParaRPr lang="zh-CN" altLang="en-US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左大括号 2"/>
          <p:cNvSpPr/>
          <p:nvPr/>
        </p:nvSpPr>
        <p:spPr>
          <a:xfrm>
            <a:off x="2410131" y="175416"/>
            <a:ext cx="1017397" cy="1407188"/>
          </a:xfrm>
          <a:prstGeom prst="leftBrace">
            <a:avLst>
              <a:gd name="adj1" fmla="val 8333"/>
              <a:gd name="adj2" fmla="val 52206"/>
            </a:avLst>
          </a:prstGeom>
          <a:noFill/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A000120150324A12KPBG</Template>
  <TotalTime>0</TotalTime>
  <Words>1158</Words>
  <Application>WPS 演示</Application>
  <PresentationFormat>宽屏</PresentationFormat>
  <Paragraphs>307</Paragraphs>
  <Slides>21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Arial</vt:lpstr>
      <vt:lpstr>宋体</vt:lpstr>
      <vt:lpstr>Wingdings</vt:lpstr>
      <vt:lpstr>楷体</vt:lpstr>
      <vt:lpstr>微软雅黑</vt:lpstr>
      <vt:lpstr>黑体</vt:lpstr>
      <vt:lpstr>Arial Unicode MS</vt:lpstr>
      <vt:lpstr>等线 Light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Docker可以做什么</vt:lpstr>
      <vt:lpstr>PowerPoint 演示文稿</vt:lpstr>
      <vt:lpstr>PowerPoint 演示文稿</vt:lpstr>
      <vt:lpstr>PowerPoint 演示文稿</vt:lpstr>
      <vt:lpstr>PowerPoint 演示文稿</vt:lpstr>
      <vt:lpstr>为何使用Docker</vt:lpstr>
      <vt:lpstr>PowerPoint 演示文稿</vt:lpstr>
      <vt:lpstr>Docker的用法</vt:lpstr>
      <vt:lpstr>单机运行</vt:lpstr>
      <vt:lpstr>机架式集群</vt:lpstr>
      <vt:lpstr>分布式容器集群</vt:lpstr>
      <vt:lpstr>PowerPoint 演示文稿</vt:lpstr>
      <vt:lpstr>将现有的服务容器化</vt:lpstr>
      <vt:lpstr>批量管理容器应用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管理员</dc:creator>
  <cp:lastModifiedBy>root</cp:lastModifiedBy>
  <cp:revision>50</cp:revision>
  <dcterms:created xsi:type="dcterms:W3CDTF">2017-02-15T02:56:00Z</dcterms:created>
  <dcterms:modified xsi:type="dcterms:W3CDTF">2017-02-26T04:12:14Z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